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4"/>
  </p:sldMasterIdLst>
  <p:notesMasterIdLst>
    <p:notesMasterId r:id="rId59"/>
  </p:notesMasterIdLst>
  <p:sldIdLst>
    <p:sldId id="256" r:id="rId5"/>
    <p:sldId id="257" r:id="rId6"/>
    <p:sldId id="301" r:id="rId7"/>
    <p:sldId id="302" r:id="rId8"/>
    <p:sldId id="258" r:id="rId9"/>
    <p:sldId id="259" r:id="rId10"/>
    <p:sldId id="261" r:id="rId11"/>
    <p:sldId id="313" r:id="rId12"/>
    <p:sldId id="260" r:id="rId13"/>
    <p:sldId id="337" r:id="rId14"/>
    <p:sldId id="351" r:id="rId15"/>
    <p:sldId id="309" r:id="rId16"/>
    <p:sldId id="303" r:id="rId17"/>
    <p:sldId id="263" r:id="rId18"/>
    <p:sldId id="310" r:id="rId19"/>
    <p:sldId id="312" r:id="rId20"/>
    <p:sldId id="314" r:id="rId21"/>
    <p:sldId id="264" r:id="rId22"/>
    <p:sldId id="283" r:id="rId23"/>
    <p:sldId id="265" r:id="rId24"/>
    <p:sldId id="307" r:id="rId25"/>
    <p:sldId id="308" r:id="rId26"/>
    <p:sldId id="311" r:id="rId27"/>
    <p:sldId id="338" r:id="rId28"/>
    <p:sldId id="339" r:id="rId29"/>
    <p:sldId id="340" r:id="rId30"/>
    <p:sldId id="316" r:id="rId31"/>
    <p:sldId id="341" r:id="rId32"/>
    <p:sldId id="317" r:id="rId33"/>
    <p:sldId id="342" r:id="rId34"/>
    <p:sldId id="343" r:id="rId35"/>
    <p:sldId id="344" r:id="rId36"/>
    <p:sldId id="345" r:id="rId37"/>
    <p:sldId id="346" r:id="rId38"/>
    <p:sldId id="347" r:id="rId39"/>
    <p:sldId id="321" r:id="rId40"/>
    <p:sldId id="322" r:id="rId41"/>
    <p:sldId id="323" r:id="rId42"/>
    <p:sldId id="324" r:id="rId43"/>
    <p:sldId id="349" r:id="rId44"/>
    <p:sldId id="350" r:id="rId45"/>
    <p:sldId id="352" r:id="rId46"/>
    <p:sldId id="353" r:id="rId47"/>
    <p:sldId id="354" r:id="rId48"/>
    <p:sldId id="355" r:id="rId49"/>
    <p:sldId id="325" r:id="rId50"/>
    <p:sldId id="326" r:id="rId51"/>
    <p:sldId id="327" r:id="rId52"/>
    <p:sldId id="328" r:id="rId53"/>
    <p:sldId id="329" r:id="rId54"/>
    <p:sldId id="330" r:id="rId55"/>
    <p:sldId id="331" r:id="rId56"/>
    <p:sldId id="332" r:id="rId57"/>
    <p:sldId id="34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9A5E7-6AF3-417C-9057-4B75EB172F3E}" v="1" dt="2021-04-05T05:41:50.40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4" autoAdjust="0"/>
    <p:restoredTop sz="94660"/>
  </p:normalViewPr>
  <p:slideViewPr>
    <p:cSldViewPr>
      <p:cViewPr varScale="1">
        <p:scale>
          <a:sx n="109" d="100"/>
          <a:sy n="109" d="100"/>
        </p:scale>
        <p:origin x="210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T GODHANI - 60005170065" userId="S::mitt.godhani@svkmmumbai.onmicrosoft.com::a4e546af-e377-4e1a-aae0-83ef5ba412b4" providerId="AD" clId="Web-{3539A5E7-6AF3-417C-9057-4B75EB172F3E}"/>
    <pc:docChg chg="modSld">
      <pc:chgData name="MITT GODHANI - 60005170065" userId="S::mitt.godhani@svkmmumbai.onmicrosoft.com::a4e546af-e377-4e1a-aae0-83ef5ba412b4" providerId="AD" clId="Web-{3539A5E7-6AF3-417C-9057-4B75EB172F3E}" dt="2021-04-05T05:41:50.401" v="0" actId="1076"/>
      <pc:docMkLst>
        <pc:docMk/>
      </pc:docMkLst>
      <pc:sldChg chg="modSp">
        <pc:chgData name="MITT GODHANI - 60005170065" userId="S::mitt.godhani@svkmmumbai.onmicrosoft.com::a4e546af-e377-4e1a-aae0-83ef5ba412b4" providerId="AD" clId="Web-{3539A5E7-6AF3-417C-9057-4B75EB172F3E}" dt="2021-04-05T05:41:50.401" v="0" actId="1076"/>
        <pc:sldMkLst>
          <pc:docMk/>
          <pc:sldMk cId="267569257" sldId="344"/>
        </pc:sldMkLst>
        <pc:picChg chg="mod">
          <ac:chgData name="MITT GODHANI - 60005170065" userId="S::mitt.godhani@svkmmumbai.onmicrosoft.com::a4e546af-e377-4e1a-aae0-83ef5ba412b4" providerId="AD" clId="Web-{3539A5E7-6AF3-417C-9057-4B75EB172F3E}" dt="2021-04-05T05:41:50.401" v="0" actId="1076"/>
          <ac:picMkLst>
            <pc:docMk/>
            <pc:sldMk cId="267569257" sldId="344"/>
            <ac:picMk id="3" creationId="{1F451735-29E7-4AF9-9523-193A1969559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04:21:31.637"/>
    </inkml:context>
    <inkml:brush xml:id="br0">
      <inkml:brushProperty name="width" value="0.08571" units="cm"/>
      <inkml:brushProperty name="height" value="0.08571" units="cm"/>
      <inkml:brushProperty name="color" value="#004F8B"/>
    </inkml:brush>
  </inkml:definitions>
  <inkml:trace contextRef="#ctx0" brushRef="#br0">10 10 5743,'0'-5'344,"-1"1"-274,-2 4 7,2 0-86,-4 0-58,5 0 106,5 0-60,-4 0 8,3 0-7,-4 0 12,4 0-3,-3 0 10,3 0 0,0 0 0,-2 0-15,5 0 1,-4 0 12,3 0-3,0 0 1,4 0-16,-1 0 1,0 3-3,1 0 0,-4 0 16,0-3 0,1 0-3,2 0 1,0 0 1,1 0 0,-1 0 0,1 0 0,-1 0-1,0 0 0,1 0-1,-1 0 1,-3 3-23,1 0 32,-1 1 0,3-4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04:21:31.799"/>
    </inkml:context>
    <inkml:brush xml:id="br0">
      <inkml:brushProperty name="width" value="0.08571" units="cm"/>
      <inkml:brushProperty name="height" value="0.08571" units="cm"/>
      <inkml:brushProperty name="color" value="#004F8B"/>
    </inkml:brush>
  </inkml:definitions>
  <inkml:trace contextRef="#ctx0" brushRef="#br0">1 1 7674,'5'0'-444,"3"0"-444,-2 0 721,3 0 1,0 0 138,1 0 1,0 0 35,2 0 0,-1 0-53,1 0 1,2 0 43,-2 0 0,4 0-1,-3 0 1,0 0-10,0 0 1,-3 0 0,3 0 0,-3 0 4,-1 0 0,1 0 0,-1 0 2,0 0 11,1 0 0,-1 0-11,1 0 0,-1 0 6,0 0 1,1 1-4,-1 2 1,0-2 0,1 2 0,-1-2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04:21:32.404"/>
    </inkml:context>
    <inkml:brush xml:id="br0">
      <inkml:brushProperty name="width" value="0.08571" units="cm"/>
      <inkml:brushProperty name="height" value="0.08571" units="cm"/>
      <inkml:brushProperty name="color" value="#004F8B"/>
    </inkml:brush>
  </inkml:definitions>
  <inkml:trace contextRef="#ctx0" brushRef="#br0">1 76 7674,'9'0'0,"0"0"-103,1 0 0,2 0 1,1 0-336,-2 0 1,0 0-1,-2 0 207,0 0 231,1 0 0,-1 0 8,1 0 0,-1 0-8,0 0 1,2-4-2,1 1 1,-1 0 0,1 3 0,-1 0 0,-2 0 0,1 0 0,3 0 1,-3 0-1,3 0 1,0 0 0,0 0 0,2-1-1,-2-2 1,1 2 48,-2-2 0,-2 2-41,3 1 1,1 0-27,-2 0 1,2 0 2,-2 0 1,-2 0-4,3 0 1,1 0 17,-2 0 1,5-1-5,-2-2 1,3 2 35,1-2 0,-1 1 6,-3 2 1,2 0 77,-5 0 1,4-1-61,-4-2 0,2 2 28,-2-2 0,-1 2-57,1 1 0,2 0 4,-2 0 0,2 0-10,-1 0 0,-3 0-1,2 0 0,0-1-18,0-2 1,-1 2 24,1-2 0,-1 2 29,-2 1 0,0 0-35,1 0 0,-1-1 68,1-2-59,-1 2 0,0-4 30,1 5-47,-1 0 0,1-1-2,-1-2-53,0 2 1,1-3 59,-1 4 0,0 0-67,1 0 1,-1 0 52,1 0 1,-1 0-39,0 0 1,1 0 1,-1 0 1,0 0-3,1 0 0,-1-1 5,1-2-2,-1 2 18,0-3 10,1 4 0,-1 0-11,0 0 1,-2 0 17,-1 0 1,0 0 18,4 0 0,-1 0-43,0 0 1,1 0-2,-1 0 0,4 0-2,-1 0 1,1 0-7,-4 0 0,0 0 32,1 0 0,-4 0-30,0 0 25,0 0-30,0 0 94,-2 0-197,-4 0 0,-4 0 135,-3 0 0,-5 0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04:24:41.798"/>
    </inkml:context>
    <inkml:brush xml:id="br0">
      <inkml:brushProperty name="width" value="0.11429" units="cm"/>
      <inkml:brushProperty name="height" value="0.11429" units="cm"/>
      <inkml:brushProperty name="color" value="#004F8B"/>
    </inkml:brush>
  </inkml:definitions>
  <inkml:trace contextRef="#ctx0" brushRef="#br0">1 0 24060,'4'0'-2,"2"0"0,-2 0 38,3 0 1,0 0-9,0 0 0,-3 0 1,1 0 0,-1 0-51,3 0 0,0 0 27,0 0 0,0 0-43,0 0 1,2 0 52,1 0 0,2 0-29,0 0 0,0 0-1,0 0 1,1 0 4,-2 0 0,0 0 12,1 0 1,-1 0-10,3 0 1,-2 0-6,0 0 1,-2 0 9,2 0 1,-2 0 1,-3 0 0,0 0 0,0 0 0,0 0 0,0 0 0,-3 0 0,1 0 0,0 0 0,2 0 0,0 0 0,0 0 0,0 0 0,0 0 0,-1 0 0,1 0 0,0 0 0,0 0 1,0 0 0,0 0 5,0 0 1,0 0 18,0 0-10,0 0 0,0 0 1,0 0 0,-2 0 20,-1 0 2,1 0-54,-1 0 40,2 0-23,-5 0 4,2 0 15,0 0-29,-2 0-2,5 0 7,-5 0 1,3 0-5,-2 0-75,-1 0 59,2 0 0,0 0 1,1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77F28-6AA1-4A11-8B9B-A10683D40E6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IN"/>
          </a:p>
        </p:txBody>
      </p:sp>
      <p:sp>
        <p:nvSpPr>
          <p:cNvPr id="3" name="Date Placeholder 2">
            <a:extLst>
              <a:ext uri="{FF2B5EF4-FFF2-40B4-BE49-F238E27FC236}">
                <a16:creationId xmlns:a16="http://schemas.microsoft.com/office/drawing/2014/main" id="{5DC29E4F-27A2-4DA7-B773-FEBD9869D063}"/>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AA1B4BF5-9BE3-43EB-9EFD-765830741F00}" type="datetimeFigureOut">
              <a:rPr lang="en-US"/>
              <a:pPr>
                <a:defRPr/>
              </a:pPr>
              <a:t>10/28/2022</a:t>
            </a:fld>
            <a:endParaRPr lang="en-IN"/>
          </a:p>
        </p:txBody>
      </p:sp>
      <p:sp>
        <p:nvSpPr>
          <p:cNvPr id="4" name="Slide Image Placeholder 3">
            <a:extLst>
              <a:ext uri="{FF2B5EF4-FFF2-40B4-BE49-F238E27FC236}">
                <a16:creationId xmlns:a16="http://schemas.microsoft.com/office/drawing/2014/main" id="{A17752C3-5E5E-47A8-8D57-8E0A57420FC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633A3369-1E40-41E8-A53D-AD7CDB7E410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34B1A6E9-6503-45AB-93DC-AAAB7CF31A8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IN"/>
          </a:p>
        </p:txBody>
      </p:sp>
      <p:sp>
        <p:nvSpPr>
          <p:cNvPr id="7" name="Slide Number Placeholder 6">
            <a:extLst>
              <a:ext uri="{FF2B5EF4-FFF2-40B4-BE49-F238E27FC236}">
                <a16:creationId xmlns:a16="http://schemas.microsoft.com/office/drawing/2014/main" id="{087AFD97-CCCF-490E-83C7-71924C05B88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4155D7F-972C-4167-8513-43E376906DAC}" type="slidenum">
              <a:rPr lang="en-IN" altLang="en-US"/>
              <a:pPr/>
              <a:t>‹#›</a:t>
            </a:fld>
            <a:endParaRPr lang="en-IN" altLang="en-US"/>
          </a:p>
        </p:txBody>
      </p:sp>
    </p:spTree>
    <p:extLst>
      <p:ext uri="{BB962C8B-B14F-4D97-AF65-F5344CB8AC3E}">
        <p14:creationId xmlns:p14="http://schemas.microsoft.com/office/powerpoint/2010/main" val="11624911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ABD3DDBD-4492-464F-9FB4-FDAD8B0B3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F578CE93-6E5C-4FF2-B13B-BAAFD28D66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6084" name="Slide Number Placeholder 3">
            <a:extLst>
              <a:ext uri="{FF2B5EF4-FFF2-40B4-BE49-F238E27FC236}">
                <a16:creationId xmlns:a16="http://schemas.microsoft.com/office/drawing/2014/main" id="{3AD5F9A8-DCC0-4539-8BE9-12838BB00E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8BBC63-CDF7-48C9-AA55-2B995722F850}" type="slidenum">
              <a:rPr lang="en-IN" altLang="en-US"/>
              <a:pPr/>
              <a:t>3</a:t>
            </a:fld>
            <a:endParaRPr lang="en-IN" altLang="en-US"/>
          </a:p>
        </p:txBody>
      </p:sp>
    </p:spTree>
    <p:extLst>
      <p:ext uri="{BB962C8B-B14F-4D97-AF65-F5344CB8AC3E}">
        <p14:creationId xmlns:p14="http://schemas.microsoft.com/office/powerpoint/2010/main" val="350884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pPr>
              <a:defRPr/>
            </a:pPr>
            <a:endParaRPr lang="en-US"/>
          </a:p>
        </p:txBody>
      </p:sp>
      <p:sp>
        <p:nvSpPr>
          <p:cNvPr id="5" name="Footer Placeholder 4"/>
          <p:cNvSpPr>
            <a:spLocks noGrp="1"/>
          </p:cNvSpPr>
          <p:nvPr>
            <p:ph type="ftr" sz="quarter" idx="11"/>
          </p:nvPr>
        </p:nvSpPr>
        <p:spPr>
          <a:xfrm>
            <a:off x="1921934" y="5054602"/>
            <a:ext cx="4064860" cy="279400"/>
          </a:xfrm>
        </p:spPr>
        <p:txBody>
          <a:bodyPr/>
          <a:lstStyle/>
          <a:p>
            <a:pPr>
              <a:defRPr/>
            </a:pPr>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CCE5C0AB-EB24-4B4B-ABE7-5ACD0EFD5CE3}" type="slidenum">
              <a:rPr lang="en-US" altLang="en-US" smtClean="0"/>
              <a:pPr/>
              <a:t>‹#›</a:t>
            </a:fld>
            <a:endParaRPr lang="en-US" alt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7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4C98A18-8B31-46F0-AC87-3A06C5277285}" type="slidenum">
              <a:rPr lang="en-US" altLang="en-US" smtClean="0"/>
              <a:pPr/>
              <a:t>‹#›</a:t>
            </a:fld>
            <a:endParaRPr lang="en-US" altLang="en-US"/>
          </a:p>
        </p:txBody>
      </p:sp>
    </p:spTree>
    <p:extLst>
      <p:ext uri="{BB962C8B-B14F-4D97-AF65-F5344CB8AC3E}">
        <p14:creationId xmlns:p14="http://schemas.microsoft.com/office/powerpoint/2010/main" val="2948737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C98A18-8B31-46F0-AC87-3A06C5277285}" type="slidenum">
              <a:rPr lang="en-US" altLang="en-US" smtClean="0"/>
              <a:pPr/>
              <a:t>‹#›</a:t>
            </a:fld>
            <a:endParaRPr lang="en-US" alt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938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C98A18-8B31-46F0-AC87-3A06C5277285}" type="slidenum">
              <a:rPr lang="en-US" altLang="en-US" smtClean="0"/>
              <a:pPr/>
              <a:t>‹#›</a:t>
            </a:fld>
            <a:endParaRPr lang="en-US" alt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7736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C98A18-8B31-46F0-AC87-3A06C5277285}" type="slidenum">
              <a:rPr lang="en-US" altLang="en-US" smtClean="0"/>
              <a:pPr/>
              <a:t>‹#›</a:t>
            </a:fld>
            <a:endParaRPr lang="en-US" altLang="en-US"/>
          </a:p>
        </p:txBody>
      </p:sp>
    </p:spTree>
    <p:extLst>
      <p:ext uri="{BB962C8B-B14F-4D97-AF65-F5344CB8AC3E}">
        <p14:creationId xmlns:p14="http://schemas.microsoft.com/office/powerpoint/2010/main" val="1741838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C98A18-8B31-46F0-AC87-3A06C5277285}" type="slidenum">
              <a:rPr lang="en-US" altLang="en-US" smtClean="0"/>
              <a:pPr/>
              <a:t>‹#›</a:t>
            </a:fld>
            <a:endParaRPr lang="en-US" alt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14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4C98A18-8B31-46F0-AC87-3A06C5277285}" type="slidenum">
              <a:rPr lang="en-US" altLang="en-US" smtClean="0"/>
              <a:pPr/>
              <a:t>‹#›</a:t>
            </a:fld>
            <a:endParaRPr lang="en-US" alt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8158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170569B-FB37-4869-B3D8-5AC10B830C9B}" type="slidenum">
              <a:rPr lang="en-US" altLang="en-US" smtClean="0"/>
              <a:pPr/>
              <a:t>‹#›</a:t>
            </a:fld>
            <a:endParaRPr lang="en-US" alt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3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2E067E2-7FD7-4143-ADE8-1A886EE03A8E}" type="slidenum">
              <a:rPr lang="en-US" altLang="en-US" smtClean="0"/>
              <a:pPr/>
              <a:t>‹#›</a:t>
            </a:fld>
            <a:endParaRPr lang="en-US" alt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64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5D67B6C-ABF0-4D39-B5ED-9CAFFD681117}" type="slidenum">
              <a:rPr lang="en-US" altLang="en-US" smtClean="0"/>
              <a:pPr/>
              <a:t>‹#›</a:t>
            </a:fld>
            <a:endParaRPr lang="en-US" altLang="en-US"/>
          </a:p>
        </p:txBody>
      </p:sp>
    </p:spTree>
    <p:extLst>
      <p:ext uri="{BB962C8B-B14F-4D97-AF65-F5344CB8AC3E}">
        <p14:creationId xmlns:p14="http://schemas.microsoft.com/office/powerpoint/2010/main" val="326906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6093E34-5547-4612-B22B-02FD8EC913BE}" type="slidenum">
              <a:rPr lang="en-US" altLang="en-US" smtClean="0"/>
              <a:pPr/>
              <a:t>‹#›</a:t>
            </a:fld>
            <a:endParaRPr lang="en-US" alt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89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3FDEEA4A-E130-42BF-9AA9-D051C599AF00}" type="slidenum">
              <a:rPr lang="en-US" altLang="en-US" smtClean="0"/>
              <a:pPr/>
              <a:t>‹#›</a:t>
            </a:fld>
            <a:endParaRPr lang="en-US" altLang="en-US"/>
          </a:p>
        </p:txBody>
      </p:sp>
    </p:spTree>
    <p:extLst>
      <p:ext uri="{BB962C8B-B14F-4D97-AF65-F5344CB8AC3E}">
        <p14:creationId xmlns:p14="http://schemas.microsoft.com/office/powerpoint/2010/main" val="2705837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902A21EF-672F-42D0-9DC9-E400E71851A8}" type="slidenum">
              <a:rPr lang="en-US" altLang="en-US" smtClean="0"/>
              <a:pPr/>
              <a:t>‹#›</a:t>
            </a:fld>
            <a:endParaRPr lang="en-US" alt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549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131509F6-994C-49C0-A67D-4923C17D8D70}" type="slidenum">
              <a:rPr lang="en-US" altLang="en-US" smtClean="0"/>
              <a:pPr/>
              <a:t>‹#›</a:t>
            </a:fld>
            <a:endParaRPr lang="en-US" alt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596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6548416C-2AFF-48C9-895C-5160ECAE1A47}" type="slidenum">
              <a:rPr lang="en-US" altLang="en-US" smtClean="0"/>
              <a:pPr/>
              <a:t>‹#›</a:t>
            </a:fld>
            <a:endParaRPr lang="en-US" altLang="en-US"/>
          </a:p>
        </p:txBody>
      </p:sp>
    </p:spTree>
    <p:extLst>
      <p:ext uri="{BB962C8B-B14F-4D97-AF65-F5344CB8AC3E}">
        <p14:creationId xmlns:p14="http://schemas.microsoft.com/office/powerpoint/2010/main" val="117343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109CFBD-815B-4C4F-92BB-FCDBCF45B8A1}" type="slidenum">
              <a:rPr lang="en-US" altLang="en-US" smtClean="0"/>
              <a:pPr/>
              <a:t>‹#›</a:t>
            </a:fld>
            <a:endParaRPr lang="en-US" alt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9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EF78F79-786A-48B0-BAA3-C0867B9FFE72}" type="slidenum">
              <a:rPr lang="en-US" altLang="en-US" smtClean="0"/>
              <a:pPr/>
              <a:t>‹#›</a:t>
            </a:fld>
            <a:endParaRPr lang="en-US" altLang="en-US"/>
          </a:p>
        </p:txBody>
      </p:sp>
    </p:spTree>
    <p:extLst>
      <p:ext uri="{BB962C8B-B14F-4D97-AF65-F5344CB8AC3E}">
        <p14:creationId xmlns:p14="http://schemas.microsoft.com/office/powerpoint/2010/main" val="350826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4C98A18-8B31-46F0-AC87-3A06C5277285}" type="slidenum">
              <a:rPr lang="en-US" altLang="en-US" smtClean="0"/>
              <a:pPr/>
              <a:t>‹#›</a:t>
            </a:fld>
            <a:endParaRPr lang="en-US" altLang="en-US"/>
          </a:p>
        </p:txBody>
      </p:sp>
    </p:spTree>
    <p:extLst>
      <p:ext uri="{BB962C8B-B14F-4D97-AF65-F5344CB8AC3E}">
        <p14:creationId xmlns:p14="http://schemas.microsoft.com/office/powerpoint/2010/main" val="383368681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0.emf"/><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41.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4.emf"/><Relationship Id="rId7" Type="http://schemas.openxmlformats.org/officeDocument/2006/relationships/image" Target="../media/image47.emf"/><Relationship Id="rId2"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38.emf"/><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customXml" Target="../ink/ink2.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customXml" Target="../ink/ink3.xml"/><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BA3473C-2182-47D5-AA23-8FF138CACD02}"/>
              </a:ext>
            </a:extLst>
          </p:cNvPr>
          <p:cNvSpPr>
            <a:spLocks noGrp="1" noChangeArrowheads="1"/>
          </p:cNvSpPr>
          <p:nvPr>
            <p:ph type="title"/>
          </p:nvPr>
        </p:nvSpPr>
        <p:spPr>
          <a:xfrm>
            <a:off x="685800" y="915337"/>
            <a:ext cx="7772400" cy="1142063"/>
          </a:xfrm>
        </p:spPr>
        <p:txBody>
          <a:bodyPr>
            <a:normAutofit fontScale="90000"/>
          </a:bodyPr>
          <a:lstStyle/>
          <a:p>
            <a:pPr eaLnBrk="1" hangingPunct="1">
              <a:defRPr/>
            </a:pPr>
            <a:r>
              <a:rPr lang="en-US" dirty="0"/>
              <a:t>NETWORK ANALYSIS : PERT &amp; CPM</a:t>
            </a:r>
          </a:p>
        </p:txBody>
      </p:sp>
      <p:pic>
        <p:nvPicPr>
          <p:cNvPr id="2" name="Picture 1">
            <a:extLst>
              <a:ext uri="{FF2B5EF4-FFF2-40B4-BE49-F238E27FC236}">
                <a16:creationId xmlns:a16="http://schemas.microsoft.com/office/drawing/2014/main" id="{BF81D1B2-FBB6-47CB-B025-3DE7ED02A4BA}"/>
              </a:ext>
            </a:extLst>
          </p:cNvPr>
          <p:cNvPicPr>
            <a:picLocks noChangeAspect="1"/>
          </p:cNvPicPr>
          <p:nvPr/>
        </p:nvPicPr>
        <p:blipFill>
          <a:blip r:embed="rId2"/>
          <a:stretch>
            <a:fillRect/>
          </a:stretch>
        </p:blipFill>
        <p:spPr>
          <a:xfrm>
            <a:off x="1600200" y="2743199"/>
            <a:ext cx="5898814" cy="3012339"/>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F8ADA-C6A5-4B24-B6D7-6D2981BAE0D6}"/>
              </a:ext>
            </a:extLst>
          </p:cNvPr>
          <p:cNvPicPr>
            <a:picLocks noChangeAspect="1"/>
          </p:cNvPicPr>
          <p:nvPr/>
        </p:nvPicPr>
        <p:blipFill>
          <a:blip r:embed="rId2"/>
          <a:stretch>
            <a:fillRect/>
          </a:stretch>
        </p:blipFill>
        <p:spPr>
          <a:xfrm>
            <a:off x="4572000" y="558364"/>
            <a:ext cx="3037590" cy="1934314"/>
          </a:xfrm>
          <a:prstGeom prst="rect">
            <a:avLst/>
          </a:prstGeom>
        </p:spPr>
      </p:pic>
      <p:pic>
        <p:nvPicPr>
          <p:cNvPr id="11" name="Picture 10">
            <a:extLst>
              <a:ext uri="{FF2B5EF4-FFF2-40B4-BE49-F238E27FC236}">
                <a16:creationId xmlns:a16="http://schemas.microsoft.com/office/drawing/2014/main" id="{EA6C8E88-72E4-4CD9-97A2-BC0C3EDA6FEF}"/>
              </a:ext>
            </a:extLst>
          </p:cNvPr>
          <p:cNvPicPr>
            <a:picLocks noChangeAspect="1"/>
          </p:cNvPicPr>
          <p:nvPr/>
        </p:nvPicPr>
        <p:blipFill>
          <a:blip r:embed="rId3"/>
          <a:stretch>
            <a:fillRect/>
          </a:stretch>
        </p:blipFill>
        <p:spPr>
          <a:xfrm>
            <a:off x="997262" y="722027"/>
            <a:ext cx="2104869" cy="1770651"/>
          </a:xfrm>
          <a:prstGeom prst="rect">
            <a:avLst/>
          </a:prstGeom>
        </p:spPr>
      </p:pic>
      <p:pic>
        <p:nvPicPr>
          <p:cNvPr id="2" name="Picture 3">
            <a:extLst>
              <a:ext uri="{FF2B5EF4-FFF2-40B4-BE49-F238E27FC236}">
                <a16:creationId xmlns:a16="http://schemas.microsoft.com/office/drawing/2014/main" id="{9E929E01-A836-DB4D-8C15-4F575F45C93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79" t="23002" r="21203" b="21875"/>
          <a:stretch/>
        </p:blipFill>
        <p:spPr>
          <a:xfrm>
            <a:off x="2197309" y="2751797"/>
            <a:ext cx="4829330" cy="3385251"/>
          </a:xfrm>
          <a:prstGeom prst="rect">
            <a:avLst/>
          </a:prstGeom>
        </p:spPr>
      </p:pic>
    </p:spTree>
    <p:extLst>
      <p:ext uri="{BB962C8B-B14F-4D97-AF65-F5344CB8AC3E}">
        <p14:creationId xmlns:p14="http://schemas.microsoft.com/office/powerpoint/2010/main" val="265525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7A152F-3515-AE4C-8F75-778C1B0538EA}"/>
              </a:ext>
            </a:extLst>
          </p:cNvPr>
          <p:cNvPicPr>
            <a:picLocks noChangeAspect="1"/>
          </p:cNvPicPr>
          <p:nvPr/>
        </p:nvPicPr>
        <p:blipFill rotWithShape="1">
          <a:blip r:embed="rId2">
            <a:extLst>
              <a:ext uri="{28A0092B-C50C-407E-A947-70E740481C1C}">
                <a14:useLocalDpi xmlns:a14="http://schemas.microsoft.com/office/drawing/2010/main" val="0"/>
              </a:ext>
            </a:extLst>
          </a:blip>
          <a:srcRect l="40927" t="36322" r="35043" b="41649"/>
          <a:stretch/>
        </p:blipFill>
        <p:spPr>
          <a:xfrm>
            <a:off x="2623278" y="1728033"/>
            <a:ext cx="4569432" cy="3143770"/>
          </a:xfrm>
          <a:prstGeom prst="rect">
            <a:avLst/>
          </a:prstGeom>
        </p:spPr>
      </p:pic>
    </p:spTree>
    <p:extLst>
      <p:ext uri="{BB962C8B-B14F-4D97-AF65-F5344CB8AC3E}">
        <p14:creationId xmlns:p14="http://schemas.microsoft.com/office/powerpoint/2010/main" val="101384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6180377-8218-4C68-A8FE-B21D311C5D24}"/>
              </a:ext>
            </a:extLst>
          </p:cNvPr>
          <p:cNvSpPr>
            <a:spLocks noGrp="1" noChangeArrowheads="1"/>
          </p:cNvSpPr>
          <p:nvPr>
            <p:ph type="title"/>
          </p:nvPr>
        </p:nvSpPr>
        <p:spPr/>
        <p:txBody>
          <a:bodyPr/>
          <a:lstStyle/>
          <a:p>
            <a:pPr eaLnBrk="1" hangingPunct="1">
              <a:defRPr/>
            </a:pPr>
            <a:r>
              <a:rPr lang="en-US"/>
              <a:t>Path &amp; Network </a:t>
            </a:r>
          </a:p>
        </p:txBody>
      </p:sp>
      <p:sp>
        <p:nvSpPr>
          <p:cNvPr id="41987" name="Rectangle 3">
            <a:extLst>
              <a:ext uri="{FF2B5EF4-FFF2-40B4-BE49-F238E27FC236}">
                <a16:creationId xmlns:a16="http://schemas.microsoft.com/office/drawing/2014/main" id="{A39CC341-707B-4900-9FCD-22CCB59312FA}"/>
              </a:ext>
            </a:extLst>
          </p:cNvPr>
          <p:cNvSpPr>
            <a:spLocks noGrp="1" noChangeArrowheads="1"/>
          </p:cNvSpPr>
          <p:nvPr>
            <p:ph idx="1"/>
          </p:nvPr>
        </p:nvSpPr>
        <p:spPr/>
        <p:txBody>
          <a:bodyPr/>
          <a:lstStyle/>
          <a:p>
            <a:pPr algn="just" eaLnBrk="1" hangingPunct="1">
              <a:defRPr/>
            </a:pPr>
            <a:r>
              <a:rPr lang="en-US" sz="2000" dirty="0"/>
              <a:t>An unbroken chain of activity arrows connecting the initial event to some other event is called a path.</a:t>
            </a:r>
          </a:p>
          <a:p>
            <a:pPr algn="just" eaLnBrk="1" hangingPunct="1">
              <a:defRPr/>
            </a:pPr>
            <a:endParaRPr lang="en-US" sz="2000" dirty="0"/>
          </a:p>
          <a:p>
            <a:pPr algn="just" eaLnBrk="1" hangingPunct="1">
              <a:defRPr/>
            </a:pPr>
            <a:r>
              <a:rPr lang="en-US" sz="2000" dirty="0"/>
              <a:t>A network is the graphical representation of logically &amp; sequentially connected arrows &amp; nodes representing activities &amp; events of a project . It is a diagram depicting precedence relationships between different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F985-D5E5-4434-9C20-69A9F19E87FA}"/>
              </a:ext>
            </a:extLst>
          </p:cNvPr>
          <p:cNvSpPr>
            <a:spLocks noGrp="1"/>
          </p:cNvSpPr>
          <p:nvPr>
            <p:ph type="title" idx="4294967295"/>
          </p:nvPr>
        </p:nvSpPr>
        <p:spPr>
          <a:xfrm>
            <a:off x="1155700" y="594298"/>
            <a:ext cx="7353300" cy="958850"/>
          </a:xfrm>
        </p:spPr>
        <p:txBody>
          <a:bodyPr/>
          <a:lstStyle/>
          <a:p>
            <a:pPr>
              <a:defRPr/>
            </a:pPr>
            <a:r>
              <a:rPr lang="en-IN" dirty="0"/>
              <a:t>Errors in network logic </a:t>
            </a:r>
          </a:p>
        </p:txBody>
      </p:sp>
      <p:sp>
        <p:nvSpPr>
          <p:cNvPr id="3" name="Content Placeholder 2">
            <a:extLst>
              <a:ext uri="{FF2B5EF4-FFF2-40B4-BE49-F238E27FC236}">
                <a16:creationId xmlns:a16="http://schemas.microsoft.com/office/drawing/2014/main" id="{D572BD3C-09A7-4B11-928D-66E510927944}"/>
              </a:ext>
            </a:extLst>
          </p:cNvPr>
          <p:cNvSpPr>
            <a:spLocks noGrp="1"/>
          </p:cNvSpPr>
          <p:nvPr>
            <p:ph idx="4294967295"/>
          </p:nvPr>
        </p:nvSpPr>
        <p:spPr>
          <a:xfrm>
            <a:off x="1441450" y="1439056"/>
            <a:ext cx="6781800" cy="2743200"/>
          </a:xfrm>
        </p:spPr>
        <p:txBody>
          <a:bodyPr>
            <a:normAutofit/>
          </a:bodyPr>
          <a:lstStyle/>
          <a:p>
            <a:pPr algn="just">
              <a:defRPr/>
            </a:pPr>
            <a:r>
              <a:rPr lang="en-IN" sz="2000" dirty="0"/>
              <a:t>Looping  : looping is known as cycling error and creates an impossible situation and it appears that none of the activities could ever be completed.</a:t>
            </a:r>
          </a:p>
          <a:p>
            <a:pPr algn="just">
              <a:defRPr/>
            </a:pPr>
            <a:r>
              <a:rPr lang="en-IN" sz="2000" dirty="0"/>
              <a:t>Dangling  : sometimes a project  network includes an activity which does not fit into the end objective of the project and is carried out without any result related with completion of the project . Such an error in network is called dangling </a:t>
            </a:r>
          </a:p>
        </p:txBody>
      </p:sp>
      <p:pic>
        <p:nvPicPr>
          <p:cNvPr id="4" name="Picture 4">
            <a:extLst>
              <a:ext uri="{FF2B5EF4-FFF2-40B4-BE49-F238E27FC236}">
                <a16:creationId xmlns:a16="http://schemas.microsoft.com/office/drawing/2014/main" id="{8B602C50-5FAA-1842-9370-A598D238E5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316" t="15830" r="15435" b="30123"/>
          <a:stretch/>
        </p:blipFill>
        <p:spPr>
          <a:xfrm>
            <a:off x="782612" y="3901190"/>
            <a:ext cx="3392614" cy="2362512"/>
          </a:xfrm>
          <a:prstGeom prst="rect">
            <a:avLst/>
          </a:prstGeom>
        </p:spPr>
      </p:pic>
      <p:pic>
        <p:nvPicPr>
          <p:cNvPr id="5" name="Picture 5">
            <a:extLst>
              <a:ext uri="{FF2B5EF4-FFF2-40B4-BE49-F238E27FC236}">
                <a16:creationId xmlns:a16="http://schemas.microsoft.com/office/drawing/2014/main" id="{4D3AAA8D-E7CC-BB47-99D4-D7D0752308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159" t="21485" r="12552" b="31465"/>
          <a:stretch/>
        </p:blipFill>
        <p:spPr>
          <a:xfrm>
            <a:off x="4278442" y="3901190"/>
            <a:ext cx="3498395" cy="23625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BA77DE7-1594-4E61-8B69-872DFD15F0BD}"/>
              </a:ext>
            </a:extLst>
          </p:cNvPr>
          <p:cNvSpPr>
            <a:spLocks noGrp="1" noChangeArrowheads="1"/>
          </p:cNvSpPr>
          <p:nvPr>
            <p:ph type="title"/>
          </p:nvPr>
        </p:nvSpPr>
        <p:spPr/>
        <p:txBody>
          <a:bodyPr>
            <a:normAutofit fontScale="90000"/>
          </a:bodyPr>
          <a:lstStyle/>
          <a:p>
            <a:pPr eaLnBrk="1" hangingPunct="1">
              <a:defRPr/>
            </a:pPr>
            <a:r>
              <a:rPr lang="en-US" sz="4000"/>
              <a:t>Guidelines for Network Construction</a:t>
            </a:r>
          </a:p>
        </p:txBody>
      </p:sp>
      <p:sp>
        <p:nvSpPr>
          <p:cNvPr id="18435" name="Rectangle 3">
            <a:extLst>
              <a:ext uri="{FF2B5EF4-FFF2-40B4-BE49-F238E27FC236}">
                <a16:creationId xmlns:a16="http://schemas.microsoft.com/office/drawing/2014/main" id="{A475D79E-18D4-4BAE-B9F0-813F2384DD33}"/>
              </a:ext>
            </a:extLst>
          </p:cNvPr>
          <p:cNvSpPr>
            <a:spLocks noGrp="1" noChangeArrowheads="1"/>
          </p:cNvSpPr>
          <p:nvPr>
            <p:ph idx="1"/>
          </p:nvPr>
        </p:nvSpPr>
        <p:spPr>
          <a:xfrm>
            <a:off x="1176864" y="2490135"/>
            <a:ext cx="7128935" cy="3605865"/>
          </a:xfrm>
        </p:spPr>
        <p:txBody>
          <a:bodyPr>
            <a:normAutofit fontScale="92500" lnSpcReduction="20000"/>
          </a:bodyPr>
          <a:lstStyle/>
          <a:p>
            <a:pPr eaLnBrk="1" hangingPunct="1">
              <a:defRPr/>
            </a:pPr>
            <a:r>
              <a:rPr lang="en-US" sz="2000" dirty="0"/>
              <a:t>A complete network diagram  should have one stand point &amp; one finish point.</a:t>
            </a:r>
          </a:p>
          <a:p>
            <a:pPr eaLnBrk="1" hangingPunct="1">
              <a:defRPr/>
            </a:pPr>
            <a:r>
              <a:rPr lang="en-US" sz="2000" dirty="0"/>
              <a:t>The flow of the diagram should be from left to right.</a:t>
            </a:r>
          </a:p>
          <a:p>
            <a:pPr eaLnBrk="1" hangingPunct="1">
              <a:defRPr/>
            </a:pPr>
            <a:r>
              <a:rPr lang="en-US" sz="2000" dirty="0"/>
              <a:t>Arrows should not be crossed unless it is completely unavoidable.</a:t>
            </a:r>
          </a:p>
          <a:p>
            <a:pPr eaLnBrk="1" hangingPunct="1">
              <a:defRPr/>
            </a:pPr>
            <a:r>
              <a:rPr lang="en-US" sz="2000" dirty="0"/>
              <a:t>Arrows should be kept straight &amp; not curved  or bent.</a:t>
            </a:r>
          </a:p>
          <a:p>
            <a:pPr eaLnBrk="1" hangingPunct="1">
              <a:defRPr/>
            </a:pPr>
            <a:r>
              <a:rPr lang="en-US" sz="2000" dirty="0"/>
              <a:t>Angle between arrows should as large as possible.</a:t>
            </a:r>
          </a:p>
          <a:p>
            <a:pPr eaLnBrk="1" hangingPunct="1">
              <a:defRPr/>
            </a:pPr>
            <a:r>
              <a:rPr lang="en-US" sz="2000" dirty="0"/>
              <a:t>Each activity must have a tail or head event.. No two or more activities may have same tail &amp; head events.</a:t>
            </a:r>
          </a:p>
          <a:p>
            <a:pPr eaLnBrk="1" hangingPunct="1">
              <a:defRPr/>
            </a:pPr>
            <a:r>
              <a:rPr lang="en-US" sz="2000" dirty="0"/>
              <a:t>Once the diagram is complete the nodes should be numbered from left to right. It should then be possible to address each activity uniquely by its tail &amp; head event.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7B64530-F644-494D-AF9B-EB1BD3BA7958}"/>
              </a:ext>
            </a:extLst>
          </p:cNvPr>
          <p:cNvSpPr>
            <a:spLocks noGrp="1" noChangeArrowheads="1"/>
          </p:cNvSpPr>
          <p:nvPr>
            <p:ph type="title"/>
          </p:nvPr>
        </p:nvSpPr>
        <p:spPr/>
        <p:txBody>
          <a:bodyPr/>
          <a:lstStyle/>
          <a:p>
            <a:pPr eaLnBrk="1" hangingPunct="1">
              <a:defRPr/>
            </a:pPr>
            <a:r>
              <a:rPr lang="en-US"/>
              <a:t>Advantages </a:t>
            </a:r>
          </a:p>
        </p:txBody>
      </p:sp>
      <p:sp>
        <p:nvSpPr>
          <p:cNvPr id="44035" name="Rectangle 3">
            <a:extLst>
              <a:ext uri="{FF2B5EF4-FFF2-40B4-BE49-F238E27FC236}">
                <a16:creationId xmlns:a16="http://schemas.microsoft.com/office/drawing/2014/main" id="{5FB32190-3603-490D-A45B-357E23829A30}"/>
              </a:ext>
            </a:extLst>
          </p:cNvPr>
          <p:cNvSpPr>
            <a:spLocks noGrp="1" noChangeArrowheads="1"/>
          </p:cNvSpPr>
          <p:nvPr>
            <p:ph idx="1"/>
          </p:nvPr>
        </p:nvSpPr>
        <p:spPr/>
        <p:txBody>
          <a:bodyPr/>
          <a:lstStyle/>
          <a:p>
            <a:pPr eaLnBrk="1" hangingPunct="1">
              <a:defRPr/>
            </a:pPr>
            <a:r>
              <a:rPr lang="en-US" sz="2000"/>
              <a:t>Planning &amp; controlling projects</a:t>
            </a:r>
          </a:p>
          <a:p>
            <a:pPr eaLnBrk="1" hangingPunct="1">
              <a:defRPr/>
            </a:pPr>
            <a:r>
              <a:rPr lang="en-US" sz="2000"/>
              <a:t>Flexibility </a:t>
            </a:r>
          </a:p>
          <a:p>
            <a:pPr eaLnBrk="1" hangingPunct="1">
              <a:defRPr/>
            </a:pPr>
            <a:r>
              <a:rPr lang="en-US" sz="2000"/>
              <a:t>Designation of responsibilities</a:t>
            </a:r>
          </a:p>
          <a:p>
            <a:pPr eaLnBrk="1" hangingPunct="1">
              <a:defRPr/>
            </a:pPr>
            <a:r>
              <a:rPr lang="en-US" sz="2000"/>
              <a:t>Achievement of objective with least cost</a:t>
            </a:r>
          </a:p>
          <a:p>
            <a:pPr eaLnBrk="1" hangingPunct="1">
              <a:defRPr/>
            </a:pPr>
            <a:r>
              <a:rPr lang="en-US" sz="2000"/>
              <a:t>Better managerial control</a:t>
            </a:r>
          </a:p>
          <a:p>
            <a:pPr eaLnBrk="1" hangingPunct="1">
              <a:buFont typeface="Wingdings" panose="05000000000000000000" pitchFamily="2" charset="2"/>
              <a:buNone/>
              <a:defRPr/>
            </a:pP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4B0D2B2-11FE-471B-AF34-F31BBFDD7F15}"/>
              </a:ext>
            </a:extLst>
          </p:cNvPr>
          <p:cNvSpPr>
            <a:spLocks noGrp="1" noChangeArrowheads="1"/>
          </p:cNvSpPr>
          <p:nvPr>
            <p:ph type="title"/>
          </p:nvPr>
        </p:nvSpPr>
        <p:spPr/>
        <p:txBody>
          <a:bodyPr/>
          <a:lstStyle/>
          <a:p>
            <a:pPr eaLnBrk="1" hangingPunct="1">
              <a:defRPr/>
            </a:pPr>
            <a:r>
              <a:rPr lang="en-US" dirty="0"/>
              <a:t>Limitations of PERT /CPM</a:t>
            </a:r>
          </a:p>
        </p:txBody>
      </p:sp>
      <p:sp>
        <p:nvSpPr>
          <p:cNvPr id="57347" name="Rectangle 3">
            <a:extLst>
              <a:ext uri="{FF2B5EF4-FFF2-40B4-BE49-F238E27FC236}">
                <a16:creationId xmlns:a16="http://schemas.microsoft.com/office/drawing/2014/main" id="{6BB9FB10-CF06-46DE-9B95-65CFAC680261}"/>
              </a:ext>
            </a:extLst>
          </p:cNvPr>
          <p:cNvSpPr>
            <a:spLocks noGrp="1" noChangeArrowheads="1"/>
          </p:cNvSpPr>
          <p:nvPr>
            <p:ph idx="1"/>
          </p:nvPr>
        </p:nvSpPr>
        <p:spPr/>
        <p:txBody>
          <a:bodyPr/>
          <a:lstStyle/>
          <a:p>
            <a:pPr eaLnBrk="1" hangingPunct="1">
              <a:defRPr/>
            </a:pPr>
            <a:r>
              <a:rPr lang="en-US" sz="2000" dirty="0"/>
              <a:t>Network diagrams should have clear starting &amp; ending points , which are independent of each other which may not be possible in real life.</a:t>
            </a:r>
          </a:p>
          <a:p>
            <a:pPr eaLnBrk="1" hangingPunct="1">
              <a:defRPr/>
            </a:pPr>
            <a:r>
              <a:rPr lang="en-US" sz="2000" dirty="0"/>
              <a:t>Another limitation is that it assumes that manager should focus on critical activities.</a:t>
            </a:r>
          </a:p>
          <a:p>
            <a:pPr eaLnBrk="1" hangingPunct="1">
              <a:defRPr/>
            </a:pPr>
            <a:r>
              <a:rPr lang="en-US" sz="2000" dirty="0"/>
              <a:t>Resources will be available when needed for completion for an activity is again unreal.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BD44CED-2440-4592-BA6C-7B10D4B4425B}"/>
              </a:ext>
            </a:extLst>
          </p:cNvPr>
          <p:cNvSpPr>
            <a:spLocks noGrp="1" noChangeArrowheads="1"/>
          </p:cNvSpPr>
          <p:nvPr>
            <p:ph type="title"/>
          </p:nvPr>
        </p:nvSpPr>
        <p:spPr/>
        <p:txBody>
          <a:bodyPr/>
          <a:lstStyle/>
          <a:p>
            <a:pPr eaLnBrk="1" hangingPunct="1">
              <a:defRPr/>
            </a:pPr>
            <a:r>
              <a:rPr lang="en-US"/>
              <a:t>Difficulties </a:t>
            </a:r>
          </a:p>
        </p:txBody>
      </p:sp>
      <p:sp>
        <p:nvSpPr>
          <p:cNvPr id="58371" name="Rectangle 3">
            <a:extLst>
              <a:ext uri="{FF2B5EF4-FFF2-40B4-BE49-F238E27FC236}">
                <a16:creationId xmlns:a16="http://schemas.microsoft.com/office/drawing/2014/main" id="{1A20B521-20B5-4795-8A11-E0A66F59A670}"/>
              </a:ext>
            </a:extLst>
          </p:cNvPr>
          <p:cNvSpPr>
            <a:spLocks noGrp="1" noChangeArrowheads="1"/>
          </p:cNvSpPr>
          <p:nvPr>
            <p:ph idx="1"/>
          </p:nvPr>
        </p:nvSpPr>
        <p:spPr/>
        <p:txBody>
          <a:bodyPr/>
          <a:lstStyle/>
          <a:p>
            <a:pPr eaLnBrk="1" hangingPunct="1">
              <a:defRPr/>
            </a:pPr>
            <a:r>
              <a:rPr lang="en-US" sz="2000"/>
              <a:t>Difficulty in securing realistic time estimates.</a:t>
            </a:r>
          </a:p>
          <a:p>
            <a:pPr eaLnBrk="1" hangingPunct="1">
              <a:defRPr/>
            </a:pPr>
            <a:r>
              <a:rPr lang="en-US" sz="2000"/>
              <a:t>The planning &amp; implementation of networks requires trained staff.</a:t>
            </a:r>
          </a:p>
          <a:p>
            <a:pPr eaLnBrk="1" hangingPunct="1">
              <a:defRPr/>
            </a:pPr>
            <a:r>
              <a:rPr lang="en-US" sz="2000"/>
              <a:t>Developing clear logical network is troublesome.</a:t>
            </a:r>
          </a:p>
          <a:p>
            <a:pPr eaLnBrk="1" hangingPunct="1">
              <a:buFont typeface="Wingdings" panose="05000000000000000000" pitchFamily="2" charset="2"/>
              <a:buNone/>
              <a:defRPr/>
            </a:pPr>
            <a:endParaRPr 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a:extLst>
              <a:ext uri="{FF2B5EF4-FFF2-40B4-BE49-F238E27FC236}">
                <a16:creationId xmlns:a16="http://schemas.microsoft.com/office/drawing/2014/main" id="{05948065-4803-4FFD-915C-0A34A29815CC}"/>
              </a:ext>
            </a:extLst>
          </p:cNvPr>
          <p:cNvSpPr txBox="1">
            <a:spLocks noChangeArrowheads="1"/>
          </p:cNvSpPr>
          <p:nvPr/>
        </p:nvSpPr>
        <p:spPr bwMode="auto">
          <a:xfrm>
            <a:off x="762000" y="53340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t>Example </a:t>
            </a:r>
          </a:p>
        </p:txBody>
      </p:sp>
      <p:graphicFrame>
        <p:nvGraphicFramePr>
          <p:cNvPr id="19526" name="Group 70">
            <a:extLst>
              <a:ext uri="{FF2B5EF4-FFF2-40B4-BE49-F238E27FC236}">
                <a16:creationId xmlns:a16="http://schemas.microsoft.com/office/drawing/2014/main" id="{C7B3D877-8618-4C45-95E9-285A3FD066E8}"/>
              </a:ext>
            </a:extLst>
          </p:cNvPr>
          <p:cNvGraphicFramePr>
            <a:graphicFrameLocks noGrp="1"/>
          </p:cNvGraphicFramePr>
          <p:nvPr>
            <p:extLst>
              <p:ext uri="{D42A27DB-BD31-4B8C-83A1-F6EECF244321}">
                <p14:modId xmlns:p14="http://schemas.microsoft.com/office/powerpoint/2010/main" val="134994106"/>
              </p:ext>
            </p:extLst>
          </p:nvPr>
        </p:nvGraphicFramePr>
        <p:xfrm>
          <a:off x="762000" y="1589456"/>
          <a:ext cx="2653003" cy="4140015"/>
        </p:xfrm>
        <a:graphic>
          <a:graphicData uri="http://schemas.openxmlformats.org/drawingml/2006/table">
            <a:tbl>
              <a:tblPr/>
              <a:tblGrid>
                <a:gridCol w="990600">
                  <a:extLst>
                    <a:ext uri="{9D8B030D-6E8A-4147-A177-3AD203B41FA5}">
                      <a16:colId xmlns:a16="http://schemas.microsoft.com/office/drawing/2014/main" val="20000"/>
                    </a:ext>
                  </a:extLst>
                </a:gridCol>
                <a:gridCol w="1662403">
                  <a:extLst>
                    <a:ext uri="{9D8B030D-6E8A-4147-A177-3AD203B41FA5}">
                      <a16:colId xmlns:a16="http://schemas.microsoft.com/office/drawing/2014/main" val="20001"/>
                    </a:ext>
                  </a:extLst>
                </a:gridCol>
              </a:tblGrid>
              <a:tr h="68658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charset="0"/>
                        </a:rPr>
                        <a:t>Activity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Predecessor activity</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84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none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975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B</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charset="0"/>
                        </a:rPr>
                        <a:t>none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975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C</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975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D</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4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B</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64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charset="0"/>
                        </a:rPr>
                        <a:t>C</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64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G</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charset="0"/>
                        </a:rPr>
                        <a:t>D &amp; 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512" name="Oval 45">
            <a:extLst>
              <a:ext uri="{FF2B5EF4-FFF2-40B4-BE49-F238E27FC236}">
                <a16:creationId xmlns:a16="http://schemas.microsoft.com/office/drawing/2014/main" id="{C78E3271-F623-4C73-94B7-C57E5E3606DC}"/>
              </a:ext>
            </a:extLst>
          </p:cNvPr>
          <p:cNvSpPr>
            <a:spLocks noChangeArrowheads="1"/>
          </p:cNvSpPr>
          <p:nvPr/>
        </p:nvSpPr>
        <p:spPr bwMode="auto">
          <a:xfrm>
            <a:off x="3505200" y="3505200"/>
            <a:ext cx="457200" cy="3810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1</a:t>
            </a:r>
          </a:p>
        </p:txBody>
      </p:sp>
      <p:sp>
        <p:nvSpPr>
          <p:cNvPr id="20513" name="Line 46">
            <a:extLst>
              <a:ext uri="{FF2B5EF4-FFF2-40B4-BE49-F238E27FC236}">
                <a16:creationId xmlns:a16="http://schemas.microsoft.com/office/drawing/2014/main" id="{610F0D12-C43E-4E4C-B37C-B0259BD35A24}"/>
              </a:ext>
            </a:extLst>
          </p:cNvPr>
          <p:cNvSpPr>
            <a:spLocks noChangeShapeType="1"/>
          </p:cNvSpPr>
          <p:nvPr/>
        </p:nvSpPr>
        <p:spPr bwMode="auto">
          <a:xfrm flipV="1">
            <a:off x="3810000" y="2438400"/>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14" name="Line 47">
            <a:extLst>
              <a:ext uri="{FF2B5EF4-FFF2-40B4-BE49-F238E27FC236}">
                <a16:creationId xmlns:a16="http://schemas.microsoft.com/office/drawing/2014/main" id="{863B493E-3402-42B9-B935-1854C6003279}"/>
              </a:ext>
            </a:extLst>
          </p:cNvPr>
          <p:cNvSpPr>
            <a:spLocks noChangeShapeType="1"/>
          </p:cNvSpPr>
          <p:nvPr/>
        </p:nvSpPr>
        <p:spPr bwMode="auto">
          <a:xfrm>
            <a:off x="3907194" y="3811555"/>
            <a:ext cx="990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15" name="Oval 48">
            <a:extLst>
              <a:ext uri="{FF2B5EF4-FFF2-40B4-BE49-F238E27FC236}">
                <a16:creationId xmlns:a16="http://schemas.microsoft.com/office/drawing/2014/main" id="{6D9A2D3E-940C-4D9F-9BCC-E14ADED92122}"/>
              </a:ext>
            </a:extLst>
          </p:cNvPr>
          <p:cNvSpPr>
            <a:spLocks noChangeArrowheads="1"/>
          </p:cNvSpPr>
          <p:nvPr/>
        </p:nvSpPr>
        <p:spPr bwMode="auto">
          <a:xfrm>
            <a:off x="4876800" y="4572000"/>
            <a:ext cx="457200" cy="3810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3</a:t>
            </a:r>
          </a:p>
        </p:txBody>
      </p:sp>
      <p:sp>
        <p:nvSpPr>
          <p:cNvPr id="20516" name="Oval 49">
            <a:extLst>
              <a:ext uri="{FF2B5EF4-FFF2-40B4-BE49-F238E27FC236}">
                <a16:creationId xmlns:a16="http://schemas.microsoft.com/office/drawing/2014/main" id="{F404E917-9853-4911-9940-D9C305A62A0B}"/>
              </a:ext>
            </a:extLst>
          </p:cNvPr>
          <p:cNvSpPr>
            <a:spLocks noChangeArrowheads="1"/>
          </p:cNvSpPr>
          <p:nvPr/>
        </p:nvSpPr>
        <p:spPr bwMode="auto">
          <a:xfrm>
            <a:off x="4648200" y="2286000"/>
            <a:ext cx="457200" cy="3810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2</a:t>
            </a:r>
          </a:p>
        </p:txBody>
      </p:sp>
      <p:sp>
        <p:nvSpPr>
          <p:cNvPr id="20517" name="Line 50">
            <a:extLst>
              <a:ext uri="{FF2B5EF4-FFF2-40B4-BE49-F238E27FC236}">
                <a16:creationId xmlns:a16="http://schemas.microsoft.com/office/drawing/2014/main" id="{1D5E22D7-D044-43BC-8E4B-5C18DDE78C22}"/>
              </a:ext>
            </a:extLst>
          </p:cNvPr>
          <p:cNvSpPr>
            <a:spLocks noChangeShapeType="1"/>
          </p:cNvSpPr>
          <p:nvPr/>
        </p:nvSpPr>
        <p:spPr bwMode="auto">
          <a:xfrm>
            <a:off x="5105400" y="24384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18" name="Line 51">
            <a:extLst>
              <a:ext uri="{FF2B5EF4-FFF2-40B4-BE49-F238E27FC236}">
                <a16:creationId xmlns:a16="http://schemas.microsoft.com/office/drawing/2014/main" id="{DFC39C92-BA2A-48A5-BD94-5A4DDE7ED432}"/>
              </a:ext>
            </a:extLst>
          </p:cNvPr>
          <p:cNvSpPr>
            <a:spLocks noChangeShapeType="1"/>
          </p:cNvSpPr>
          <p:nvPr/>
        </p:nvSpPr>
        <p:spPr bwMode="auto">
          <a:xfrm>
            <a:off x="5334000" y="48006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19" name="Oval 52">
            <a:extLst>
              <a:ext uri="{FF2B5EF4-FFF2-40B4-BE49-F238E27FC236}">
                <a16:creationId xmlns:a16="http://schemas.microsoft.com/office/drawing/2014/main" id="{8344ACD3-1E78-4BD8-B9E4-F14884AE6D65}"/>
              </a:ext>
            </a:extLst>
          </p:cNvPr>
          <p:cNvSpPr>
            <a:spLocks noChangeArrowheads="1"/>
          </p:cNvSpPr>
          <p:nvPr/>
        </p:nvSpPr>
        <p:spPr bwMode="auto">
          <a:xfrm>
            <a:off x="6858000" y="4648200"/>
            <a:ext cx="609600" cy="3810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5</a:t>
            </a:r>
          </a:p>
        </p:txBody>
      </p:sp>
      <p:sp>
        <p:nvSpPr>
          <p:cNvPr id="20520" name="Line 53">
            <a:extLst>
              <a:ext uri="{FF2B5EF4-FFF2-40B4-BE49-F238E27FC236}">
                <a16:creationId xmlns:a16="http://schemas.microsoft.com/office/drawing/2014/main" id="{C13FB73B-CB7F-49D8-BE17-3A3D76DEDCCF}"/>
              </a:ext>
            </a:extLst>
          </p:cNvPr>
          <p:cNvSpPr>
            <a:spLocks noChangeShapeType="1"/>
          </p:cNvSpPr>
          <p:nvPr/>
        </p:nvSpPr>
        <p:spPr bwMode="auto">
          <a:xfrm>
            <a:off x="5029200" y="2667000"/>
            <a:ext cx="2036406" cy="19811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21" name="Oval 54">
            <a:extLst>
              <a:ext uri="{FF2B5EF4-FFF2-40B4-BE49-F238E27FC236}">
                <a16:creationId xmlns:a16="http://schemas.microsoft.com/office/drawing/2014/main" id="{56714AE4-C011-49D2-8553-9A130206D2E2}"/>
              </a:ext>
            </a:extLst>
          </p:cNvPr>
          <p:cNvSpPr>
            <a:spLocks noChangeArrowheads="1"/>
          </p:cNvSpPr>
          <p:nvPr/>
        </p:nvSpPr>
        <p:spPr bwMode="auto">
          <a:xfrm>
            <a:off x="6781800" y="2286000"/>
            <a:ext cx="533400" cy="3048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4</a:t>
            </a:r>
          </a:p>
        </p:txBody>
      </p:sp>
      <p:sp>
        <p:nvSpPr>
          <p:cNvPr id="20522" name="Line 55">
            <a:extLst>
              <a:ext uri="{FF2B5EF4-FFF2-40B4-BE49-F238E27FC236}">
                <a16:creationId xmlns:a16="http://schemas.microsoft.com/office/drawing/2014/main" id="{0C75A0E7-0457-43F4-9C8D-0177DCFC5FCD}"/>
              </a:ext>
            </a:extLst>
          </p:cNvPr>
          <p:cNvSpPr>
            <a:spLocks noChangeShapeType="1"/>
          </p:cNvSpPr>
          <p:nvPr/>
        </p:nvSpPr>
        <p:spPr bwMode="auto">
          <a:xfrm>
            <a:off x="7315200" y="2514600"/>
            <a:ext cx="7620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23" name="Oval 56">
            <a:extLst>
              <a:ext uri="{FF2B5EF4-FFF2-40B4-BE49-F238E27FC236}">
                <a16:creationId xmlns:a16="http://schemas.microsoft.com/office/drawing/2014/main" id="{F6C6B489-0662-4005-8314-14EA5E1359D6}"/>
              </a:ext>
            </a:extLst>
          </p:cNvPr>
          <p:cNvSpPr>
            <a:spLocks noChangeArrowheads="1"/>
          </p:cNvSpPr>
          <p:nvPr/>
        </p:nvSpPr>
        <p:spPr bwMode="auto">
          <a:xfrm>
            <a:off x="7786396" y="3429000"/>
            <a:ext cx="685800" cy="5334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6</a:t>
            </a:r>
          </a:p>
        </p:txBody>
      </p:sp>
      <p:sp>
        <p:nvSpPr>
          <p:cNvPr id="20524" name="Line 57">
            <a:extLst>
              <a:ext uri="{FF2B5EF4-FFF2-40B4-BE49-F238E27FC236}">
                <a16:creationId xmlns:a16="http://schemas.microsoft.com/office/drawing/2014/main" id="{0B9DA975-039B-4A63-BE99-867BBE3BE802}"/>
              </a:ext>
            </a:extLst>
          </p:cNvPr>
          <p:cNvSpPr>
            <a:spLocks noChangeShapeType="1"/>
          </p:cNvSpPr>
          <p:nvPr/>
        </p:nvSpPr>
        <p:spPr bwMode="auto">
          <a:xfrm flipV="1">
            <a:off x="7467600" y="39624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25" name="Text Box 58">
            <a:extLst>
              <a:ext uri="{FF2B5EF4-FFF2-40B4-BE49-F238E27FC236}">
                <a16:creationId xmlns:a16="http://schemas.microsoft.com/office/drawing/2014/main" id="{3A951BCF-EFE0-431D-8DBC-4C769CEAB7AB}"/>
              </a:ext>
            </a:extLst>
          </p:cNvPr>
          <p:cNvSpPr txBox="1">
            <a:spLocks noChangeArrowheads="1"/>
          </p:cNvSpPr>
          <p:nvPr/>
        </p:nvSpPr>
        <p:spPr bwMode="auto">
          <a:xfrm>
            <a:off x="3733800" y="26670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A</a:t>
            </a:r>
          </a:p>
        </p:txBody>
      </p:sp>
      <p:sp>
        <p:nvSpPr>
          <p:cNvPr id="20526" name="Text Box 59">
            <a:extLst>
              <a:ext uri="{FF2B5EF4-FFF2-40B4-BE49-F238E27FC236}">
                <a16:creationId xmlns:a16="http://schemas.microsoft.com/office/drawing/2014/main" id="{1743E30D-1275-4231-810E-8E15BAA86565}"/>
              </a:ext>
            </a:extLst>
          </p:cNvPr>
          <p:cNvSpPr txBox="1">
            <a:spLocks noChangeArrowheads="1"/>
          </p:cNvSpPr>
          <p:nvPr/>
        </p:nvSpPr>
        <p:spPr bwMode="auto">
          <a:xfrm>
            <a:off x="3810000" y="43434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B</a:t>
            </a:r>
          </a:p>
        </p:txBody>
      </p:sp>
      <p:sp>
        <p:nvSpPr>
          <p:cNvPr id="20527" name="Text Box 60">
            <a:extLst>
              <a:ext uri="{FF2B5EF4-FFF2-40B4-BE49-F238E27FC236}">
                <a16:creationId xmlns:a16="http://schemas.microsoft.com/office/drawing/2014/main" id="{1FCA64DA-ACEA-417E-99BF-A387EB2108C1}"/>
              </a:ext>
            </a:extLst>
          </p:cNvPr>
          <p:cNvSpPr txBox="1">
            <a:spLocks noChangeArrowheads="1"/>
          </p:cNvSpPr>
          <p:nvPr/>
        </p:nvSpPr>
        <p:spPr bwMode="auto">
          <a:xfrm>
            <a:off x="5486400" y="19050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C</a:t>
            </a:r>
          </a:p>
        </p:txBody>
      </p:sp>
      <p:sp>
        <p:nvSpPr>
          <p:cNvPr id="20528" name="Text Box 61">
            <a:extLst>
              <a:ext uri="{FF2B5EF4-FFF2-40B4-BE49-F238E27FC236}">
                <a16:creationId xmlns:a16="http://schemas.microsoft.com/office/drawing/2014/main" id="{A36E0EF6-8807-4DEA-8C47-489D9F5064B5}"/>
              </a:ext>
            </a:extLst>
          </p:cNvPr>
          <p:cNvSpPr txBox="1">
            <a:spLocks noChangeArrowheads="1"/>
          </p:cNvSpPr>
          <p:nvPr/>
        </p:nvSpPr>
        <p:spPr bwMode="auto">
          <a:xfrm>
            <a:off x="5867400" y="3200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D</a:t>
            </a:r>
          </a:p>
        </p:txBody>
      </p:sp>
      <p:sp>
        <p:nvSpPr>
          <p:cNvPr id="20529" name="Text Box 62">
            <a:extLst>
              <a:ext uri="{FF2B5EF4-FFF2-40B4-BE49-F238E27FC236}">
                <a16:creationId xmlns:a16="http://schemas.microsoft.com/office/drawing/2014/main" id="{F57EF68C-DDAC-403E-94BC-EF3A7CAECC13}"/>
              </a:ext>
            </a:extLst>
          </p:cNvPr>
          <p:cNvSpPr txBox="1">
            <a:spLocks noChangeArrowheads="1"/>
          </p:cNvSpPr>
          <p:nvPr/>
        </p:nvSpPr>
        <p:spPr bwMode="auto">
          <a:xfrm>
            <a:off x="5638800" y="5029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E</a:t>
            </a:r>
          </a:p>
        </p:txBody>
      </p:sp>
      <p:sp>
        <p:nvSpPr>
          <p:cNvPr id="20530" name="Text Box 63">
            <a:extLst>
              <a:ext uri="{FF2B5EF4-FFF2-40B4-BE49-F238E27FC236}">
                <a16:creationId xmlns:a16="http://schemas.microsoft.com/office/drawing/2014/main" id="{8C632AA1-38C0-4B15-AB6D-EB9832F45957}"/>
              </a:ext>
            </a:extLst>
          </p:cNvPr>
          <p:cNvSpPr txBox="1">
            <a:spLocks noChangeArrowheads="1"/>
          </p:cNvSpPr>
          <p:nvPr/>
        </p:nvSpPr>
        <p:spPr bwMode="auto">
          <a:xfrm>
            <a:off x="7696200" y="2362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F</a:t>
            </a:r>
          </a:p>
        </p:txBody>
      </p:sp>
      <p:sp>
        <p:nvSpPr>
          <p:cNvPr id="20531" name="Text Box 64">
            <a:extLst>
              <a:ext uri="{FF2B5EF4-FFF2-40B4-BE49-F238E27FC236}">
                <a16:creationId xmlns:a16="http://schemas.microsoft.com/office/drawing/2014/main" id="{F66968DF-EE30-48BD-8A73-4A7416C750F4}"/>
              </a:ext>
            </a:extLst>
          </p:cNvPr>
          <p:cNvSpPr txBox="1">
            <a:spLocks noChangeArrowheads="1"/>
          </p:cNvSpPr>
          <p:nvPr/>
        </p:nvSpPr>
        <p:spPr bwMode="auto">
          <a:xfrm>
            <a:off x="7772400" y="4495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a:extLst>
              <a:ext uri="{FF2B5EF4-FFF2-40B4-BE49-F238E27FC236}">
                <a16:creationId xmlns:a16="http://schemas.microsoft.com/office/drawing/2014/main" id="{DC16041F-86DE-40B0-B698-2142C29B4798}"/>
              </a:ext>
            </a:extLst>
          </p:cNvPr>
          <p:cNvSpPr txBox="1">
            <a:spLocks noChangeArrowheads="1"/>
          </p:cNvSpPr>
          <p:nvPr/>
        </p:nvSpPr>
        <p:spPr bwMode="auto">
          <a:xfrm>
            <a:off x="1905000" y="912811"/>
            <a:ext cx="662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dirty="0"/>
              <a:t>Draw the network diagram for the following </a:t>
            </a:r>
          </a:p>
        </p:txBody>
      </p:sp>
      <p:graphicFrame>
        <p:nvGraphicFramePr>
          <p:cNvPr id="40994" name="Group 34">
            <a:extLst>
              <a:ext uri="{FF2B5EF4-FFF2-40B4-BE49-F238E27FC236}">
                <a16:creationId xmlns:a16="http://schemas.microsoft.com/office/drawing/2014/main" id="{B6596C08-6106-408E-B750-22CD6652D1E0}"/>
              </a:ext>
            </a:extLst>
          </p:cNvPr>
          <p:cNvGraphicFramePr>
            <a:graphicFrameLocks noGrp="1"/>
          </p:cNvGraphicFramePr>
          <p:nvPr>
            <p:extLst>
              <p:ext uri="{D42A27DB-BD31-4B8C-83A1-F6EECF244321}">
                <p14:modId xmlns:p14="http://schemas.microsoft.com/office/powerpoint/2010/main" val="997751129"/>
              </p:ext>
            </p:extLst>
          </p:nvPr>
        </p:nvGraphicFramePr>
        <p:xfrm>
          <a:off x="2667000" y="1752600"/>
          <a:ext cx="2971800" cy="4192589"/>
        </p:xfrm>
        <a:graphic>
          <a:graphicData uri="http://schemas.openxmlformats.org/drawingml/2006/table">
            <a:tbl>
              <a:tblPr/>
              <a:tblGrid>
                <a:gridCol w="990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70114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Activity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Predecessor activity</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52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none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B</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C</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A</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1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D</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52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E</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C</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905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charset="0"/>
                        </a:rPr>
                        <a:t>F</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outerShdw>
                          </a:effectLst>
                          <a:latin typeface="Arial" charset="0"/>
                        </a:rPr>
                        <a:t>D ,E</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CFFA652-AD2B-48B2-AED0-92391352A65F}"/>
              </a:ext>
            </a:extLst>
          </p:cNvPr>
          <p:cNvSpPr>
            <a:spLocks noGrp="1" noChangeArrowheads="1"/>
          </p:cNvSpPr>
          <p:nvPr>
            <p:ph type="title"/>
          </p:nvPr>
        </p:nvSpPr>
        <p:spPr/>
        <p:txBody>
          <a:bodyPr/>
          <a:lstStyle/>
          <a:p>
            <a:pPr eaLnBrk="1" hangingPunct="1">
              <a:defRPr/>
            </a:pPr>
            <a:r>
              <a:rPr lang="en-US" dirty="0"/>
              <a:t>Introduction </a:t>
            </a:r>
          </a:p>
        </p:txBody>
      </p:sp>
      <p:sp>
        <p:nvSpPr>
          <p:cNvPr id="7171" name="Rectangle 3">
            <a:extLst>
              <a:ext uri="{FF2B5EF4-FFF2-40B4-BE49-F238E27FC236}">
                <a16:creationId xmlns:a16="http://schemas.microsoft.com/office/drawing/2014/main" id="{2C5883E2-B210-41A6-88E5-FD3DF5BB9712}"/>
              </a:ext>
            </a:extLst>
          </p:cNvPr>
          <p:cNvSpPr>
            <a:spLocks noGrp="1" noChangeArrowheads="1"/>
          </p:cNvSpPr>
          <p:nvPr>
            <p:ph idx="1"/>
          </p:nvPr>
        </p:nvSpPr>
        <p:spPr/>
        <p:txBody>
          <a:bodyPr>
            <a:normAutofit/>
          </a:bodyPr>
          <a:lstStyle/>
          <a:p>
            <a:pPr algn="just" eaLnBrk="1" hangingPunct="1">
              <a:defRPr/>
            </a:pPr>
            <a:r>
              <a:rPr lang="en-US" sz="2000" dirty="0">
                <a:solidFill>
                  <a:srgbClr val="FF0000"/>
                </a:solidFill>
              </a:rPr>
              <a:t>Network analysis </a:t>
            </a:r>
            <a:r>
              <a:rPr lang="en-US" sz="2000" dirty="0"/>
              <a:t>is one of the </a:t>
            </a:r>
            <a:r>
              <a:rPr lang="en-US" sz="2000" dirty="0">
                <a:solidFill>
                  <a:srgbClr val="FF0000"/>
                </a:solidFill>
              </a:rPr>
              <a:t>important tools </a:t>
            </a:r>
            <a:r>
              <a:rPr lang="en-US" sz="2000" dirty="0"/>
              <a:t>for project management.</a:t>
            </a:r>
          </a:p>
          <a:p>
            <a:pPr algn="just" eaLnBrk="1" hangingPunct="1">
              <a:defRPr/>
            </a:pPr>
            <a:r>
              <a:rPr lang="en-US" sz="2000" dirty="0"/>
              <a:t>Whether major or minor, a project has to be completed in a </a:t>
            </a:r>
            <a:r>
              <a:rPr lang="en-US" sz="2000" dirty="0">
                <a:solidFill>
                  <a:srgbClr val="FF0000"/>
                </a:solidFill>
              </a:rPr>
              <a:t>definite time &amp; at a definite cost</a:t>
            </a:r>
            <a:r>
              <a:rPr lang="en-US" sz="2000" dirty="0"/>
              <a:t>.</a:t>
            </a:r>
          </a:p>
          <a:p>
            <a:pPr algn="just" eaLnBrk="1" hangingPunct="1">
              <a:defRPr/>
            </a:pPr>
            <a:r>
              <a:rPr lang="en-US" sz="2000" dirty="0"/>
              <a:t>The necessary information of any particular data can be represented  as a project network.</a:t>
            </a:r>
          </a:p>
          <a:p>
            <a:pPr algn="just" eaLnBrk="1" hangingPunct="1">
              <a:defRPr/>
            </a:pPr>
            <a:r>
              <a:rPr lang="en-US" sz="2000" dirty="0"/>
              <a:t>These techniques are very useful for </a:t>
            </a:r>
            <a:r>
              <a:rPr lang="en-US" sz="2000" dirty="0">
                <a:solidFill>
                  <a:srgbClr val="FF0000"/>
                </a:solidFill>
              </a:rPr>
              <a:t>planning, scheduling and executing</a:t>
            </a:r>
            <a:r>
              <a:rPr lang="en-US" sz="2000" dirty="0"/>
              <a:t> large-time bound projects involving careful co-ordination of variety of complex and interrelated activities.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val 4">
            <a:extLst>
              <a:ext uri="{FF2B5EF4-FFF2-40B4-BE49-F238E27FC236}">
                <a16:creationId xmlns:a16="http://schemas.microsoft.com/office/drawing/2014/main" id="{45751C57-DBB6-48AC-BFA2-D4C61C44CEB8}"/>
              </a:ext>
            </a:extLst>
          </p:cNvPr>
          <p:cNvSpPr>
            <a:spLocks noChangeArrowheads="1"/>
          </p:cNvSpPr>
          <p:nvPr/>
        </p:nvSpPr>
        <p:spPr bwMode="auto">
          <a:xfrm>
            <a:off x="723900" y="2971800"/>
            <a:ext cx="6096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1</a:t>
            </a:r>
          </a:p>
        </p:txBody>
      </p:sp>
      <p:sp>
        <p:nvSpPr>
          <p:cNvPr id="22531" name="Line 5">
            <a:extLst>
              <a:ext uri="{FF2B5EF4-FFF2-40B4-BE49-F238E27FC236}">
                <a16:creationId xmlns:a16="http://schemas.microsoft.com/office/drawing/2014/main" id="{D24C36B2-B677-43FB-8ED5-CD4AD1197D43}"/>
              </a:ext>
            </a:extLst>
          </p:cNvPr>
          <p:cNvSpPr>
            <a:spLocks noChangeShapeType="1"/>
          </p:cNvSpPr>
          <p:nvPr/>
        </p:nvSpPr>
        <p:spPr bwMode="auto">
          <a:xfrm>
            <a:off x="1333500" y="3200400"/>
            <a:ext cx="1104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32" name="Oval 6">
            <a:extLst>
              <a:ext uri="{FF2B5EF4-FFF2-40B4-BE49-F238E27FC236}">
                <a16:creationId xmlns:a16="http://schemas.microsoft.com/office/drawing/2014/main" id="{F2CF1E29-A5A7-4E50-A314-04A233B092D9}"/>
              </a:ext>
            </a:extLst>
          </p:cNvPr>
          <p:cNvSpPr>
            <a:spLocks noChangeArrowheads="1"/>
          </p:cNvSpPr>
          <p:nvPr/>
        </p:nvSpPr>
        <p:spPr bwMode="auto">
          <a:xfrm>
            <a:off x="2438400" y="2971800"/>
            <a:ext cx="457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2</a:t>
            </a:r>
          </a:p>
        </p:txBody>
      </p:sp>
      <p:sp>
        <p:nvSpPr>
          <p:cNvPr id="22533" name="Line 7">
            <a:extLst>
              <a:ext uri="{FF2B5EF4-FFF2-40B4-BE49-F238E27FC236}">
                <a16:creationId xmlns:a16="http://schemas.microsoft.com/office/drawing/2014/main" id="{B1C6A85D-919A-4E68-8E52-41132B6459D3}"/>
              </a:ext>
            </a:extLst>
          </p:cNvPr>
          <p:cNvSpPr>
            <a:spLocks noChangeShapeType="1"/>
          </p:cNvSpPr>
          <p:nvPr/>
        </p:nvSpPr>
        <p:spPr bwMode="auto">
          <a:xfrm flipV="1">
            <a:off x="2819400" y="2133600"/>
            <a:ext cx="1295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34" name="Line 8">
            <a:extLst>
              <a:ext uri="{FF2B5EF4-FFF2-40B4-BE49-F238E27FC236}">
                <a16:creationId xmlns:a16="http://schemas.microsoft.com/office/drawing/2014/main" id="{EDCE254E-E149-4826-86C5-BC1A385FAFC5}"/>
              </a:ext>
            </a:extLst>
          </p:cNvPr>
          <p:cNvSpPr>
            <a:spLocks noChangeShapeType="1"/>
          </p:cNvSpPr>
          <p:nvPr/>
        </p:nvSpPr>
        <p:spPr bwMode="auto">
          <a:xfrm>
            <a:off x="2819400" y="3352800"/>
            <a:ext cx="1219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35" name="Oval 9">
            <a:extLst>
              <a:ext uri="{FF2B5EF4-FFF2-40B4-BE49-F238E27FC236}">
                <a16:creationId xmlns:a16="http://schemas.microsoft.com/office/drawing/2014/main" id="{E4A82904-2B9E-4F66-9E3E-7220DDD13BAD}"/>
              </a:ext>
            </a:extLst>
          </p:cNvPr>
          <p:cNvSpPr>
            <a:spLocks noChangeArrowheads="1"/>
          </p:cNvSpPr>
          <p:nvPr/>
        </p:nvSpPr>
        <p:spPr bwMode="auto">
          <a:xfrm>
            <a:off x="4114800" y="1828800"/>
            <a:ext cx="457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3</a:t>
            </a:r>
          </a:p>
        </p:txBody>
      </p:sp>
      <p:sp>
        <p:nvSpPr>
          <p:cNvPr id="22536" name="Oval 10">
            <a:extLst>
              <a:ext uri="{FF2B5EF4-FFF2-40B4-BE49-F238E27FC236}">
                <a16:creationId xmlns:a16="http://schemas.microsoft.com/office/drawing/2014/main" id="{F740FBF3-6BC7-4A58-9DEC-70390AFF78BA}"/>
              </a:ext>
            </a:extLst>
          </p:cNvPr>
          <p:cNvSpPr>
            <a:spLocks noChangeArrowheads="1"/>
          </p:cNvSpPr>
          <p:nvPr/>
        </p:nvSpPr>
        <p:spPr bwMode="auto">
          <a:xfrm>
            <a:off x="4038600" y="3962400"/>
            <a:ext cx="457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4</a:t>
            </a:r>
          </a:p>
        </p:txBody>
      </p:sp>
      <p:sp>
        <p:nvSpPr>
          <p:cNvPr id="22537" name="Line 11">
            <a:extLst>
              <a:ext uri="{FF2B5EF4-FFF2-40B4-BE49-F238E27FC236}">
                <a16:creationId xmlns:a16="http://schemas.microsoft.com/office/drawing/2014/main" id="{6FC7AB3D-1C30-4C39-8D2C-A200D2139773}"/>
              </a:ext>
            </a:extLst>
          </p:cNvPr>
          <p:cNvSpPr>
            <a:spLocks noChangeShapeType="1"/>
          </p:cNvSpPr>
          <p:nvPr/>
        </p:nvSpPr>
        <p:spPr bwMode="auto">
          <a:xfrm>
            <a:off x="4572000" y="2057400"/>
            <a:ext cx="1219200" cy="8239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38" name="Oval 12">
            <a:extLst>
              <a:ext uri="{FF2B5EF4-FFF2-40B4-BE49-F238E27FC236}">
                <a16:creationId xmlns:a16="http://schemas.microsoft.com/office/drawing/2014/main" id="{880CC63F-3133-47FA-AC8D-F9FC3DC1BD10}"/>
              </a:ext>
            </a:extLst>
          </p:cNvPr>
          <p:cNvSpPr>
            <a:spLocks noChangeArrowheads="1"/>
          </p:cNvSpPr>
          <p:nvPr/>
        </p:nvSpPr>
        <p:spPr bwMode="auto">
          <a:xfrm>
            <a:off x="5715000" y="2819400"/>
            <a:ext cx="457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5</a:t>
            </a:r>
          </a:p>
        </p:txBody>
      </p:sp>
      <p:sp>
        <p:nvSpPr>
          <p:cNvPr id="22539" name="Line 13">
            <a:extLst>
              <a:ext uri="{FF2B5EF4-FFF2-40B4-BE49-F238E27FC236}">
                <a16:creationId xmlns:a16="http://schemas.microsoft.com/office/drawing/2014/main" id="{218CB42D-16CB-4631-9BFC-542F32B718C6}"/>
              </a:ext>
            </a:extLst>
          </p:cNvPr>
          <p:cNvSpPr>
            <a:spLocks noChangeShapeType="1"/>
          </p:cNvSpPr>
          <p:nvPr/>
        </p:nvSpPr>
        <p:spPr bwMode="auto">
          <a:xfrm flipV="1">
            <a:off x="4495800" y="3276600"/>
            <a:ext cx="1371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40" name="Line 14">
            <a:extLst>
              <a:ext uri="{FF2B5EF4-FFF2-40B4-BE49-F238E27FC236}">
                <a16:creationId xmlns:a16="http://schemas.microsoft.com/office/drawing/2014/main" id="{AADA9DC8-DCCF-4880-8A79-8AA6624E8AA1}"/>
              </a:ext>
            </a:extLst>
          </p:cNvPr>
          <p:cNvSpPr>
            <a:spLocks noChangeShapeType="1"/>
          </p:cNvSpPr>
          <p:nvPr/>
        </p:nvSpPr>
        <p:spPr bwMode="auto">
          <a:xfrm>
            <a:off x="6172200" y="30480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41" name="Oval 15">
            <a:extLst>
              <a:ext uri="{FF2B5EF4-FFF2-40B4-BE49-F238E27FC236}">
                <a16:creationId xmlns:a16="http://schemas.microsoft.com/office/drawing/2014/main" id="{26755F86-9778-4C8D-B6E7-2A189B43F4DC}"/>
              </a:ext>
            </a:extLst>
          </p:cNvPr>
          <p:cNvSpPr>
            <a:spLocks noChangeArrowheads="1"/>
          </p:cNvSpPr>
          <p:nvPr/>
        </p:nvSpPr>
        <p:spPr bwMode="auto">
          <a:xfrm>
            <a:off x="7620000" y="2819400"/>
            <a:ext cx="457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6</a:t>
            </a:r>
          </a:p>
        </p:txBody>
      </p:sp>
      <p:sp>
        <p:nvSpPr>
          <p:cNvPr id="22542" name="Text Box 16">
            <a:extLst>
              <a:ext uri="{FF2B5EF4-FFF2-40B4-BE49-F238E27FC236}">
                <a16:creationId xmlns:a16="http://schemas.microsoft.com/office/drawing/2014/main" id="{586AEE28-6BC3-47C4-BA21-7693CD9E1879}"/>
              </a:ext>
            </a:extLst>
          </p:cNvPr>
          <p:cNvSpPr txBox="1">
            <a:spLocks noChangeArrowheads="1"/>
          </p:cNvSpPr>
          <p:nvPr/>
        </p:nvSpPr>
        <p:spPr bwMode="auto">
          <a:xfrm>
            <a:off x="1295400" y="25146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A</a:t>
            </a:r>
          </a:p>
        </p:txBody>
      </p:sp>
      <p:sp>
        <p:nvSpPr>
          <p:cNvPr id="22543" name="Text Box 17">
            <a:extLst>
              <a:ext uri="{FF2B5EF4-FFF2-40B4-BE49-F238E27FC236}">
                <a16:creationId xmlns:a16="http://schemas.microsoft.com/office/drawing/2014/main" id="{72CB3849-2432-4945-ADA5-CC37C6629EAE}"/>
              </a:ext>
            </a:extLst>
          </p:cNvPr>
          <p:cNvSpPr txBox="1">
            <a:spLocks noChangeArrowheads="1"/>
          </p:cNvSpPr>
          <p:nvPr/>
        </p:nvSpPr>
        <p:spPr bwMode="auto">
          <a:xfrm>
            <a:off x="2895600" y="21336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B</a:t>
            </a:r>
          </a:p>
        </p:txBody>
      </p:sp>
      <p:sp>
        <p:nvSpPr>
          <p:cNvPr id="22544" name="Text Box 18">
            <a:extLst>
              <a:ext uri="{FF2B5EF4-FFF2-40B4-BE49-F238E27FC236}">
                <a16:creationId xmlns:a16="http://schemas.microsoft.com/office/drawing/2014/main" id="{99B112CD-86C4-4FBD-970C-B1D667049E64}"/>
              </a:ext>
            </a:extLst>
          </p:cNvPr>
          <p:cNvSpPr txBox="1">
            <a:spLocks noChangeArrowheads="1"/>
          </p:cNvSpPr>
          <p:nvPr/>
        </p:nvSpPr>
        <p:spPr bwMode="auto">
          <a:xfrm>
            <a:off x="2971800" y="3717131"/>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dirty="0"/>
              <a:t>C</a:t>
            </a:r>
          </a:p>
        </p:txBody>
      </p:sp>
      <p:sp>
        <p:nvSpPr>
          <p:cNvPr id="22545" name="Text Box 19">
            <a:extLst>
              <a:ext uri="{FF2B5EF4-FFF2-40B4-BE49-F238E27FC236}">
                <a16:creationId xmlns:a16="http://schemas.microsoft.com/office/drawing/2014/main" id="{DDC41E94-2F43-454C-B291-B80F955198D5}"/>
              </a:ext>
            </a:extLst>
          </p:cNvPr>
          <p:cNvSpPr txBox="1">
            <a:spLocks noChangeArrowheads="1"/>
          </p:cNvSpPr>
          <p:nvPr/>
        </p:nvSpPr>
        <p:spPr bwMode="auto">
          <a:xfrm>
            <a:off x="5257800" y="19050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D</a:t>
            </a:r>
          </a:p>
        </p:txBody>
      </p:sp>
      <p:sp>
        <p:nvSpPr>
          <p:cNvPr id="22546" name="Text Box 20">
            <a:extLst>
              <a:ext uri="{FF2B5EF4-FFF2-40B4-BE49-F238E27FC236}">
                <a16:creationId xmlns:a16="http://schemas.microsoft.com/office/drawing/2014/main" id="{E53407BE-6E9D-4B2A-96DB-6CC875CCCAE8}"/>
              </a:ext>
            </a:extLst>
          </p:cNvPr>
          <p:cNvSpPr txBox="1">
            <a:spLocks noChangeArrowheads="1"/>
          </p:cNvSpPr>
          <p:nvPr/>
        </p:nvSpPr>
        <p:spPr bwMode="auto">
          <a:xfrm>
            <a:off x="5181600" y="40386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E</a:t>
            </a:r>
          </a:p>
        </p:txBody>
      </p:sp>
      <p:sp>
        <p:nvSpPr>
          <p:cNvPr id="22547" name="Text Box 21">
            <a:extLst>
              <a:ext uri="{FF2B5EF4-FFF2-40B4-BE49-F238E27FC236}">
                <a16:creationId xmlns:a16="http://schemas.microsoft.com/office/drawing/2014/main" id="{8AC610B4-865E-4EF4-9D2F-458B5F842EFE}"/>
              </a:ext>
            </a:extLst>
          </p:cNvPr>
          <p:cNvSpPr txBox="1">
            <a:spLocks noChangeArrowheads="1"/>
          </p:cNvSpPr>
          <p:nvPr/>
        </p:nvSpPr>
        <p:spPr bwMode="auto">
          <a:xfrm>
            <a:off x="6324600" y="25146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F</a:t>
            </a:r>
          </a:p>
        </p:txBody>
      </p:sp>
      <p:sp>
        <p:nvSpPr>
          <p:cNvPr id="2" name="Rectangle 1"/>
          <p:cNvSpPr/>
          <p:nvPr/>
        </p:nvSpPr>
        <p:spPr>
          <a:xfrm>
            <a:off x="723900" y="1143000"/>
            <a:ext cx="75819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8D20720-5BB5-4D2B-BFE0-78F6DB0792FA}"/>
              </a:ext>
            </a:extLst>
          </p:cNvPr>
          <p:cNvSpPr>
            <a:spLocks noGrp="1" noChangeArrowheads="1"/>
          </p:cNvSpPr>
          <p:nvPr>
            <p:ph type="title" idx="4294967295"/>
          </p:nvPr>
        </p:nvSpPr>
        <p:spPr>
          <a:xfrm>
            <a:off x="0" y="304800"/>
            <a:ext cx="8229600" cy="1139825"/>
          </a:xfrm>
        </p:spPr>
        <p:txBody>
          <a:bodyPr/>
          <a:lstStyle/>
          <a:p>
            <a:pPr eaLnBrk="1" hangingPunct="1">
              <a:defRPr/>
            </a:pPr>
            <a:r>
              <a:rPr lang="en-US" sz="4000" dirty="0"/>
              <a:t>Difference between PERT &amp; CPM</a:t>
            </a:r>
          </a:p>
        </p:txBody>
      </p:sp>
      <p:pic>
        <p:nvPicPr>
          <p:cNvPr id="3" name="Picture 2">
            <a:extLst>
              <a:ext uri="{FF2B5EF4-FFF2-40B4-BE49-F238E27FC236}">
                <a16:creationId xmlns:a16="http://schemas.microsoft.com/office/drawing/2014/main" id="{2535EC4F-FBDB-4432-BF80-FCFF004D570E}"/>
              </a:ext>
            </a:extLst>
          </p:cNvPr>
          <p:cNvPicPr>
            <a:picLocks noChangeAspect="1"/>
          </p:cNvPicPr>
          <p:nvPr/>
        </p:nvPicPr>
        <p:blipFill>
          <a:blip r:embed="rId2"/>
          <a:stretch>
            <a:fillRect/>
          </a:stretch>
        </p:blipFill>
        <p:spPr>
          <a:xfrm>
            <a:off x="809248" y="1295400"/>
            <a:ext cx="7579469" cy="4191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6C63D35-2E4A-46DF-81EE-31356250E646}"/>
              </a:ext>
            </a:extLst>
          </p:cNvPr>
          <p:cNvSpPr>
            <a:spLocks noGrp="1" noChangeArrowheads="1"/>
          </p:cNvSpPr>
          <p:nvPr>
            <p:ph type="title"/>
          </p:nvPr>
        </p:nvSpPr>
        <p:spPr/>
        <p:txBody>
          <a:bodyPr/>
          <a:lstStyle/>
          <a:p>
            <a:pPr eaLnBrk="1" hangingPunct="1">
              <a:defRPr/>
            </a:pPr>
            <a:r>
              <a:rPr lang="en-US" dirty="0"/>
              <a:t>Critical Path Method</a:t>
            </a:r>
          </a:p>
        </p:txBody>
      </p:sp>
      <p:sp>
        <p:nvSpPr>
          <p:cNvPr id="35843" name="Rectangle 3">
            <a:extLst>
              <a:ext uri="{FF2B5EF4-FFF2-40B4-BE49-F238E27FC236}">
                <a16:creationId xmlns:a16="http://schemas.microsoft.com/office/drawing/2014/main" id="{1EE1D390-E9B1-46E6-8F66-E3E33ED6DD25}"/>
              </a:ext>
            </a:extLst>
          </p:cNvPr>
          <p:cNvSpPr>
            <a:spLocks noGrp="1" noChangeArrowheads="1"/>
          </p:cNvSpPr>
          <p:nvPr>
            <p:ph idx="1"/>
          </p:nvPr>
        </p:nvSpPr>
        <p:spPr/>
        <p:txBody>
          <a:bodyPr>
            <a:normAutofit fontScale="85000" lnSpcReduction="20000"/>
          </a:bodyPr>
          <a:lstStyle/>
          <a:p>
            <a:pPr algn="just" eaLnBrk="1" hangingPunct="1">
              <a:defRPr/>
            </a:pPr>
            <a:r>
              <a:rPr lang="en-US" sz="2000" dirty="0"/>
              <a:t>Those activities which contribute directly to the overall duration of the project constitute critical activities, the critical activities form a chain running through the network which is called critical path.</a:t>
            </a:r>
          </a:p>
          <a:p>
            <a:pPr algn="just" eaLnBrk="1" hangingPunct="1">
              <a:defRPr/>
            </a:pPr>
            <a:endParaRPr lang="en-US" sz="2000" dirty="0"/>
          </a:p>
          <a:p>
            <a:pPr algn="just" eaLnBrk="1" hangingPunct="1">
              <a:defRPr/>
            </a:pPr>
            <a:r>
              <a:rPr lang="en-US" sz="2000" b="1" dirty="0">
                <a:solidFill>
                  <a:srgbClr val="000000"/>
                </a:solidFill>
                <a:effectLst>
                  <a:outerShdw blurRad="38100" dist="38100" dir="2700000" algn="tl">
                    <a:srgbClr val="FFFFFF"/>
                  </a:outerShdw>
                </a:effectLst>
              </a:rPr>
              <a:t>Critical event</a:t>
            </a:r>
            <a:r>
              <a:rPr lang="en-US" sz="2000" dirty="0"/>
              <a:t> : the slack of an event is the difference between the latest &amp; earliest events time. The events with zero slack time are called as critical events.</a:t>
            </a:r>
          </a:p>
          <a:p>
            <a:pPr algn="just" eaLnBrk="1" hangingPunct="1">
              <a:defRPr/>
            </a:pPr>
            <a:endParaRPr lang="en-US" sz="2000" dirty="0"/>
          </a:p>
          <a:p>
            <a:pPr algn="just" eaLnBrk="1" hangingPunct="1">
              <a:defRPr/>
            </a:pPr>
            <a:r>
              <a:rPr lang="en-US" sz="2000" b="1" dirty="0">
                <a:solidFill>
                  <a:srgbClr val="000000"/>
                </a:solidFill>
                <a:effectLst>
                  <a:outerShdw blurRad="38100" dist="38100" dir="2700000" algn="tl">
                    <a:srgbClr val="FFFFFF"/>
                  </a:outerShdw>
                </a:effectLst>
              </a:rPr>
              <a:t>Critical activities</a:t>
            </a:r>
            <a:r>
              <a:rPr lang="en-US" sz="2000" dirty="0"/>
              <a:t> : The difference between latest start time &amp; earliest start time of an activity will indicate amount of time by which the activity can be delayed without affecting the total project duration. The difference is usually called total float. Activities with 0 total float are called as critical activities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3CD5276-1B58-4D3A-96E3-1914EEE1F34E}"/>
              </a:ext>
            </a:extLst>
          </p:cNvPr>
          <p:cNvSpPr>
            <a:spLocks noGrp="1" noChangeArrowheads="1"/>
          </p:cNvSpPr>
          <p:nvPr>
            <p:ph type="title"/>
          </p:nvPr>
        </p:nvSpPr>
        <p:spPr/>
        <p:txBody>
          <a:bodyPr/>
          <a:lstStyle/>
          <a:p>
            <a:pPr eaLnBrk="1" hangingPunct="1">
              <a:defRPr/>
            </a:pPr>
            <a:r>
              <a:rPr lang="en-US"/>
              <a:t>Critical path </a:t>
            </a:r>
          </a:p>
        </p:txBody>
      </p:sp>
      <p:sp>
        <p:nvSpPr>
          <p:cNvPr id="36867" name="Rectangle 3">
            <a:extLst>
              <a:ext uri="{FF2B5EF4-FFF2-40B4-BE49-F238E27FC236}">
                <a16:creationId xmlns:a16="http://schemas.microsoft.com/office/drawing/2014/main" id="{B74F6B0E-F8F0-44B7-B289-C63A6077532F}"/>
              </a:ext>
            </a:extLst>
          </p:cNvPr>
          <p:cNvSpPr>
            <a:spLocks noGrp="1" noChangeArrowheads="1"/>
          </p:cNvSpPr>
          <p:nvPr>
            <p:ph idx="1"/>
          </p:nvPr>
        </p:nvSpPr>
        <p:spPr/>
        <p:txBody>
          <a:bodyPr/>
          <a:lstStyle/>
          <a:p>
            <a:pPr algn="just" eaLnBrk="1" hangingPunct="1">
              <a:defRPr/>
            </a:pPr>
            <a:r>
              <a:rPr lang="en-US" sz="2000" dirty="0"/>
              <a:t>The critical path is the longest path in the network from the starting event to ending event &amp; defines the minimum time required to complete the project.</a:t>
            </a:r>
          </a:p>
          <a:p>
            <a:pPr algn="just" eaLnBrk="1" hangingPunct="1">
              <a:defRPr/>
            </a:pPr>
            <a:r>
              <a:rPr lang="en-US" sz="2000" dirty="0"/>
              <a:t>The critical path is denoted by darker or double lines.</a:t>
            </a:r>
          </a:p>
          <a:p>
            <a:pPr algn="just" eaLnBrk="1" hangingPunct="1">
              <a:defRPr/>
            </a:pPr>
            <a:endParaRPr lang="en-US" sz="2000" dirty="0"/>
          </a:p>
          <a:p>
            <a:pPr algn="just" eaLnBrk="1" hangingPunct="1">
              <a:buFont typeface="Wingdings" panose="05000000000000000000" pitchFamily="2" charset="2"/>
              <a:buNone/>
              <a:defRPr/>
            </a:pPr>
            <a:endParaRPr lang="en-US" sz="2000" dirty="0"/>
          </a:p>
          <a:p>
            <a:pPr algn="just" eaLnBrk="1" hangingPunct="1">
              <a:buFont typeface="Wingdings" panose="05000000000000000000" pitchFamily="2" charset="2"/>
              <a:buNone/>
              <a:defRPr/>
            </a:pP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870C8C4A-9C2C-4D99-81FF-EB86D1EE6119}"/>
              </a:ext>
            </a:extLst>
          </p:cNvPr>
          <p:cNvPicPr>
            <a:picLocks noGrp="1" noChangeAspect="1"/>
          </p:cNvPicPr>
          <p:nvPr>
            <p:ph idx="4294967295"/>
          </p:nvPr>
        </p:nvPicPr>
        <p:blipFill>
          <a:blip r:embed="rId2"/>
          <a:stretch>
            <a:fillRect/>
          </a:stretch>
        </p:blipFill>
        <p:spPr>
          <a:xfrm>
            <a:off x="1360714" y="2219870"/>
            <a:ext cx="6845300" cy="269875"/>
          </a:xfrm>
        </p:spPr>
      </p:pic>
      <p:pic>
        <p:nvPicPr>
          <p:cNvPr id="9" name="Picture 8">
            <a:extLst>
              <a:ext uri="{FF2B5EF4-FFF2-40B4-BE49-F238E27FC236}">
                <a16:creationId xmlns:a16="http://schemas.microsoft.com/office/drawing/2014/main" id="{C10BFE2A-E389-4F39-8240-5E7EE9678E4D}"/>
              </a:ext>
            </a:extLst>
          </p:cNvPr>
          <p:cNvPicPr>
            <a:picLocks noChangeAspect="1"/>
          </p:cNvPicPr>
          <p:nvPr/>
        </p:nvPicPr>
        <p:blipFill>
          <a:blip r:embed="rId3"/>
          <a:stretch>
            <a:fillRect/>
          </a:stretch>
        </p:blipFill>
        <p:spPr>
          <a:xfrm>
            <a:off x="1939418" y="915336"/>
            <a:ext cx="5273629" cy="773465"/>
          </a:xfrm>
          <a:prstGeom prst="rect">
            <a:avLst/>
          </a:prstGeom>
        </p:spPr>
      </p:pic>
      <p:pic>
        <p:nvPicPr>
          <p:cNvPr id="15" name="Picture 14">
            <a:extLst>
              <a:ext uri="{FF2B5EF4-FFF2-40B4-BE49-F238E27FC236}">
                <a16:creationId xmlns:a16="http://schemas.microsoft.com/office/drawing/2014/main" id="{AB397C28-D7CC-4E46-B9EA-3E59068EC2C2}"/>
              </a:ext>
            </a:extLst>
          </p:cNvPr>
          <p:cNvPicPr>
            <a:picLocks noChangeAspect="1"/>
          </p:cNvPicPr>
          <p:nvPr/>
        </p:nvPicPr>
        <p:blipFill rotWithShape="1">
          <a:blip r:embed="rId4"/>
          <a:srcRect t="17317"/>
          <a:stretch/>
        </p:blipFill>
        <p:spPr>
          <a:xfrm>
            <a:off x="1306286" y="1841201"/>
            <a:ext cx="4876800" cy="283962"/>
          </a:xfrm>
          <a:prstGeom prst="rect">
            <a:avLst/>
          </a:prstGeom>
        </p:spPr>
      </p:pic>
      <p:pic>
        <p:nvPicPr>
          <p:cNvPr id="19" name="Picture 18">
            <a:extLst>
              <a:ext uri="{FF2B5EF4-FFF2-40B4-BE49-F238E27FC236}">
                <a16:creationId xmlns:a16="http://schemas.microsoft.com/office/drawing/2014/main" id="{03D7B06C-CECD-4F6D-9EAA-C8BC2240AF71}"/>
              </a:ext>
            </a:extLst>
          </p:cNvPr>
          <p:cNvPicPr>
            <a:picLocks noChangeAspect="1"/>
          </p:cNvPicPr>
          <p:nvPr/>
        </p:nvPicPr>
        <p:blipFill>
          <a:blip r:embed="rId5"/>
          <a:stretch>
            <a:fillRect/>
          </a:stretch>
        </p:blipFill>
        <p:spPr>
          <a:xfrm>
            <a:off x="1360714" y="2594912"/>
            <a:ext cx="5366657" cy="236764"/>
          </a:xfrm>
          <a:prstGeom prst="rect">
            <a:avLst/>
          </a:prstGeom>
        </p:spPr>
      </p:pic>
      <p:pic>
        <p:nvPicPr>
          <p:cNvPr id="21" name="Picture 20">
            <a:extLst>
              <a:ext uri="{FF2B5EF4-FFF2-40B4-BE49-F238E27FC236}">
                <a16:creationId xmlns:a16="http://schemas.microsoft.com/office/drawing/2014/main" id="{708667AF-A612-4FD9-BE2B-62CE776333BA}"/>
              </a:ext>
            </a:extLst>
          </p:cNvPr>
          <p:cNvPicPr>
            <a:picLocks noChangeAspect="1"/>
          </p:cNvPicPr>
          <p:nvPr/>
        </p:nvPicPr>
        <p:blipFill>
          <a:blip r:embed="rId6"/>
          <a:stretch>
            <a:fillRect/>
          </a:stretch>
        </p:blipFill>
        <p:spPr>
          <a:xfrm>
            <a:off x="1382485" y="2936842"/>
            <a:ext cx="7091978" cy="2778157"/>
          </a:xfrm>
          <a:prstGeom prst="rect">
            <a:avLst/>
          </a:prstGeom>
        </p:spPr>
      </p:pic>
    </p:spTree>
    <p:extLst>
      <p:ext uri="{BB962C8B-B14F-4D97-AF65-F5344CB8AC3E}">
        <p14:creationId xmlns:p14="http://schemas.microsoft.com/office/powerpoint/2010/main" val="2024139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A64F3-4EEF-4393-8C46-5219629B7F5E}"/>
              </a:ext>
            </a:extLst>
          </p:cNvPr>
          <p:cNvPicPr>
            <a:picLocks noChangeAspect="1"/>
          </p:cNvPicPr>
          <p:nvPr/>
        </p:nvPicPr>
        <p:blipFill rotWithShape="1">
          <a:blip r:embed="rId2"/>
          <a:srcRect r="1833"/>
          <a:stretch/>
        </p:blipFill>
        <p:spPr>
          <a:xfrm>
            <a:off x="990600" y="990600"/>
            <a:ext cx="4343400" cy="457200"/>
          </a:xfrm>
          <a:prstGeom prst="rect">
            <a:avLst/>
          </a:prstGeom>
        </p:spPr>
      </p:pic>
      <p:pic>
        <p:nvPicPr>
          <p:cNvPr id="5" name="Picture 4">
            <a:extLst>
              <a:ext uri="{FF2B5EF4-FFF2-40B4-BE49-F238E27FC236}">
                <a16:creationId xmlns:a16="http://schemas.microsoft.com/office/drawing/2014/main" id="{73B61F1A-6CC7-4BDD-8AEE-C4B217D210C1}"/>
              </a:ext>
            </a:extLst>
          </p:cNvPr>
          <p:cNvPicPr>
            <a:picLocks noChangeAspect="1"/>
          </p:cNvPicPr>
          <p:nvPr/>
        </p:nvPicPr>
        <p:blipFill>
          <a:blip r:embed="rId3"/>
          <a:stretch>
            <a:fillRect/>
          </a:stretch>
        </p:blipFill>
        <p:spPr>
          <a:xfrm>
            <a:off x="533401" y="1578429"/>
            <a:ext cx="8001000" cy="718951"/>
          </a:xfrm>
          <a:prstGeom prst="rect">
            <a:avLst/>
          </a:prstGeom>
        </p:spPr>
      </p:pic>
      <p:sp>
        <p:nvSpPr>
          <p:cNvPr id="6" name="TextBox 5">
            <a:extLst>
              <a:ext uri="{FF2B5EF4-FFF2-40B4-BE49-F238E27FC236}">
                <a16:creationId xmlns:a16="http://schemas.microsoft.com/office/drawing/2014/main" id="{DB8D9D60-1C4C-4405-8A82-5A69F036A3F8}"/>
              </a:ext>
            </a:extLst>
          </p:cNvPr>
          <p:cNvSpPr txBox="1"/>
          <p:nvPr/>
        </p:nvSpPr>
        <p:spPr>
          <a:xfrm>
            <a:off x="1066800" y="2667000"/>
            <a:ext cx="6858000" cy="369332"/>
          </a:xfrm>
          <a:prstGeom prst="rect">
            <a:avLst/>
          </a:prstGeom>
          <a:noFill/>
        </p:spPr>
        <p:txBody>
          <a:bodyPr wrap="square" rtlCol="0">
            <a:spAutoFit/>
          </a:bodyPr>
          <a:lstStyle/>
          <a:p>
            <a:r>
              <a:rPr lang="en-IN" dirty="0"/>
              <a:t>For activity 1-2,  E = 0 + 15 = 15</a:t>
            </a:r>
          </a:p>
        </p:txBody>
      </p:sp>
      <p:pic>
        <p:nvPicPr>
          <p:cNvPr id="8" name="Picture 7">
            <a:extLst>
              <a:ext uri="{FF2B5EF4-FFF2-40B4-BE49-F238E27FC236}">
                <a16:creationId xmlns:a16="http://schemas.microsoft.com/office/drawing/2014/main" id="{B3972C72-8141-4595-9248-046203CE03AE}"/>
              </a:ext>
            </a:extLst>
          </p:cNvPr>
          <p:cNvPicPr>
            <a:picLocks noChangeAspect="1"/>
          </p:cNvPicPr>
          <p:nvPr/>
        </p:nvPicPr>
        <p:blipFill rotWithShape="1">
          <a:blip r:embed="rId4"/>
          <a:srcRect b="13389"/>
          <a:stretch/>
        </p:blipFill>
        <p:spPr>
          <a:xfrm>
            <a:off x="1143000" y="3135496"/>
            <a:ext cx="4191000" cy="522104"/>
          </a:xfrm>
          <a:prstGeom prst="rect">
            <a:avLst/>
          </a:prstGeom>
        </p:spPr>
      </p:pic>
      <p:pic>
        <p:nvPicPr>
          <p:cNvPr id="10" name="Picture 9">
            <a:extLst>
              <a:ext uri="{FF2B5EF4-FFF2-40B4-BE49-F238E27FC236}">
                <a16:creationId xmlns:a16="http://schemas.microsoft.com/office/drawing/2014/main" id="{2AAEB9FB-70FB-4667-A06E-6770631538FD}"/>
              </a:ext>
            </a:extLst>
          </p:cNvPr>
          <p:cNvPicPr>
            <a:picLocks noChangeAspect="1"/>
          </p:cNvPicPr>
          <p:nvPr/>
        </p:nvPicPr>
        <p:blipFill>
          <a:blip r:embed="rId5"/>
          <a:stretch>
            <a:fillRect/>
          </a:stretch>
        </p:blipFill>
        <p:spPr>
          <a:xfrm>
            <a:off x="773082" y="3832823"/>
            <a:ext cx="7797858" cy="718951"/>
          </a:xfrm>
          <a:prstGeom prst="rect">
            <a:avLst/>
          </a:prstGeom>
        </p:spPr>
      </p:pic>
      <p:sp>
        <p:nvSpPr>
          <p:cNvPr id="12" name="TextBox 11">
            <a:extLst>
              <a:ext uri="{FF2B5EF4-FFF2-40B4-BE49-F238E27FC236}">
                <a16:creationId xmlns:a16="http://schemas.microsoft.com/office/drawing/2014/main" id="{64B632EE-659B-42FB-B037-6D358431EFA6}"/>
              </a:ext>
            </a:extLst>
          </p:cNvPr>
          <p:cNvSpPr txBox="1"/>
          <p:nvPr/>
        </p:nvSpPr>
        <p:spPr>
          <a:xfrm>
            <a:off x="1040363" y="4834597"/>
            <a:ext cx="6858000" cy="369332"/>
          </a:xfrm>
          <a:prstGeom prst="rect">
            <a:avLst/>
          </a:prstGeom>
          <a:noFill/>
        </p:spPr>
        <p:txBody>
          <a:bodyPr wrap="square" rtlCol="0">
            <a:spAutoFit/>
          </a:bodyPr>
          <a:lstStyle/>
          <a:p>
            <a:r>
              <a:rPr lang="en-IN" dirty="0"/>
              <a:t>For event 6,  L</a:t>
            </a:r>
            <a:r>
              <a:rPr lang="en-IN" sz="1200" dirty="0"/>
              <a:t>6</a:t>
            </a:r>
            <a:r>
              <a:rPr lang="en-IN" dirty="0"/>
              <a:t> = L</a:t>
            </a:r>
            <a:r>
              <a:rPr lang="en-IN" sz="1200" dirty="0"/>
              <a:t>7</a:t>
            </a:r>
            <a:r>
              <a:rPr lang="en-IN" dirty="0"/>
              <a:t> -14 = 54-14= 40</a:t>
            </a:r>
          </a:p>
        </p:txBody>
      </p:sp>
    </p:spTree>
    <p:extLst>
      <p:ext uri="{BB962C8B-B14F-4D97-AF65-F5344CB8AC3E}">
        <p14:creationId xmlns:p14="http://schemas.microsoft.com/office/powerpoint/2010/main" val="35201511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3637F-EE44-449E-A2DB-FD2FEFC26A23}"/>
              </a:ext>
            </a:extLst>
          </p:cNvPr>
          <p:cNvPicPr>
            <a:picLocks noChangeAspect="1"/>
          </p:cNvPicPr>
          <p:nvPr/>
        </p:nvPicPr>
        <p:blipFill rotWithShape="1">
          <a:blip r:embed="rId2"/>
          <a:srcRect r="55000"/>
          <a:stretch/>
        </p:blipFill>
        <p:spPr>
          <a:xfrm>
            <a:off x="914400" y="914400"/>
            <a:ext cx="4000500" cy="533400"/>
          </a:xfrm>
          <a:prstGeom prst="rect">
            <a:avLst/>
          </a:prstGeom>
        </p:spPr>
      </p:pic>
      <p:pic>
        <p:nvPicPr>
          <p:cNvPr id="5" name="Picture 4">
            <a:extLst>
              <a:ext uri="{FF2B5EF4-FFF2-40B4-BE49-F238E27FC236}">
                <a16:creationId xmlns:a16="http://schemas.microsoft.com/office/drawing/2014/main" id="{A2D0FEC8-7F61-43A5-9B96-BF5700D81549}"/>
              </a:ext>
            </a:extLst>
          </p:cNvPr>
          <p:cNvPicPr>
            <a:picLocks noChangeAspect="1"/>
          </p:cNvPicPr>
          <p:nvPr/>
        </p:nvPicPr>
        <p:blipFill rotWithShape="1">
          <a:blip r:embed="rId2"/>
          <a:srcRect l="60140" t="-32870" b="1640"/>
          <a:stretch/>
        </p:blipFill>
        <p:spPr>
          <a:xfrm>
            <a:off x="939281" y="2438400"/>
            <a:ext cx="3857623" cy="762000"/>
          </a:xfrm>
          <a:prstGeom prst="rect">
            <a:avLst/>
          </a:prstGeom>
        </p:spPr>
      </p:pic>
      <p:pic>
        <p:nvPicPr>
          <p:cNvPr id="7" name="Picture 6">
            <a:extLst>
              <a:ext uri="{FF2B5EF4-FFF2-40B4-BE49-F238E27FC236}">
                <a16:creationId xmlns:a16="http://schemas.microsoft.com/office/drawing/2014/main" id="{01F8A7CC-C483-4C21-8796-1E4CA660199F}"/>
              </a:ext>
            </a:extLst>
          </p:cNvPr>
          <p:cNvPicPr>
            <a:picLocks noChangeAspect="1"/>
          </p:cNvPicPr>
          <p:nvPr/>
        </p:nvPicPr>
        <p:blipFill rotWithShape="1">
          <a:blip r:embed="rId3"/>
          <a:srcRect b="53333"/>
          <a:stretch/>
        </p:blipFill>
        <p:spPr>
          <a:xfrm>
            <a:off x="2579385" y="1676400"/>
            <a:ext cx="2823879" cy="533400"/>
          </a:xfrm>
          <a:prstGeom prst="rect">
            <a:avLst/>
          </a:prstGeom>
          <a:ln w="3175">
            <a:solidFill>
              <a:schemeClr val="tx1"/>
            </a:solidFill>
          </a:ln>
        </p:spPr>
      </p:pic>
      <p:pic>
        <p:nvPicPr>
          <p:cNvPr id="9" name="Picture 8">
            <a:extLst>
              <a:ext uri="{FF2B5EF4-FFF2-40B4-BE49-F238E27FC236}">
                <a16:creationId xmlns:a16="http://schemas.microsoft.com/office/drawing/2014/main" id="{4DE4651B-71C6-4B5B-AC4F-2F9421BC3245}"/>
              </a:ext>
            </a:extLst>
          </p:cNvPr>
          <p:cNvPicPr>
            <a:picLocks noChangeAspect="1"/>
          </p:cNvPicPr>
          <p:nvPr/>
        </p:nvPicPr>
        <p:blipFill rotWithShape="1">
          <a:blip r:embed="rId3"/>
          <a:srcRect t="46744" b="6102"/>
          <a:stretch/>
        </p:blipFill>
        <p:spPr>
          <a:xfrm>
            <a:off x="2561526" y="3569752"/>
            <a:ext cx="2794638" cy="533401"/>
          </a:xfrm>
          <a:prstGeom prst="rect">
            <a:avLst/>
          </a:prstGeom>
          <a:ln w="6350">
            <a:solidFill>
              <a:schemeClr val="tx1"/>
            </a:solidFill>
          </a:ln>
        </p:spPr>
      </p:pic>
    </p:spTree>
    <p:extLst>
      <p:ext uri="{BB962C8B-B14F-4D97-AF65-F5344CB8AC3E}">
        <p14:creationId xmlns:p14="http://schemas.microsoft.com/office/powerpoint/2010/main" val="2599884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37629E-82F9-490D-A75E-D1F0FC91FC25}"/>
              </a:ext>
            </a:extLst>
          </p:cNvPr>
          <p:cNvSpPr>
            <a:spLocks noGrp="1"/>
          </p:cNvSpPr>
          <p:nvPr>
            <p:ph type="subTitle" idx="4294967295"/>
          </p:nvPr>
        </p:nvSpPr>
        <p:spPr>
          <a:xfrm>
            <a:off x="914400" y="609600"/>
            <a:ext cx="6781800" cy="5181600"/>
          </a:xfrm>
        </p:spPr>
        <p:txBody>
          <a:bodyPr>
            <a:noAutofit/>
          </a:bodyPr>
          <a:lstStyle/>
          <a:p>
            <a:pPr algn="just">
              <a:defRPr/>
            </a:pPr>
            <a:r>
              <a:rPr lang="en-US" b="1" dirty="0"/>
              <a:t>Float : </a:t>
            </a:r>
            <a:r>
              <a:rPr lang="en-US" dirty="0"/>
              <a:t>There are many activities where the maximum time available to finish the activity is more than the time required to complete the activity. The difference between the two times is known as float available for the activity.</a:t>
            </a:r>
          </a:p>
          <a:p>
            <a:pPr algn="just">
              <a:defRPr/>
            </a:pPr>
            <a:r>
              <a:rPr lang="en-US" dirty="0"/>
              <a:t>There are four types of float:</a:t>
            </a:r>
          </a:p>
          <a:p>
            <a:pPr algn="just">
              <a:defRPr/>
            </a:pPr>
            <a:r>
              <a:rPr lang="en-US" b="1" dirty="0"/>
              <a:t>Total float </a:t>
            </a:r>
            <a:r>
              <a:rPr lang="en-US" dirty="0"/>
              <a:t>: It is the spare time available when all preceding activities occur at earliest possible times &amp; all succeeding activities occur at latest possible times.</a:t>
            </a:r>
          </a:p>
          <a:p>
            <a:pPr marL="0" indent="0" algn="just">
              <a:buNone/>
              <a:defRPr/>
            </a:pPr>
            <a:r>
              <a:rPr lang="en-US" dirty="0"/>
              <a:t>              </a:t>
            </a:r>
            <a:endParaRPr lang="en-US" sz="2000" b="1" dirty="0"/>
          </a:p>
        </p:txBody>
      </p:sp>
      <p:pic>
        <p:nvPicPr>
          <p:cNvPr id="4" name="Picture 3">
            <a:extLst>
              <a:ext uri="{FF2B5EF4-FFF2-40B4-BE49-F238E27FC236}">
                <a16:creationId xmlns:a16="http://schemas.microsoft.com/office/drawing/2014/main" id="{D1AD610B-8568-4844-B899-D5D7442810F0}"/>
              </a:ext>
            </a:extLst>
          </p:cNvPr>
          <p:cNvPicPr>
            <a:picLocks noChangeAspect="1"/>
          </p:cNvPicPr>
          <p:nvPr/>
        </p:nvPicPr>
        <p:blipFill>
          <a:blip r:embed="rId2"/>
          <a:stretch>
            <a:fillRect/>
          </a:stretch>
        </p:blipFill>
        <p:spPr>
          <a:xfrm>
            <a:off x="2438400" y="4876800"/>
            <a:ext cx="3988905" cy="533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76345-F530-4922-AB77-13865B2D0360}"/>
              </a:ext>
            </a:extLst>
          </p:cNvPr>
          <p:cNvPicPr>
            <a:picLocks noChangeAspect="1"/>
          </p:cNvPicPr>
          <p:nvPr/>
        </p:nvPicPr>
        <p:blipFill>
          <a:blip r:embed="rId2"/>
          <a:stretch>
            <a:fillRect/>
          </a:stretch>
        </p:blipFill>
        <p:spPr>
          <a:xfrm>
            <a:off x="838199" y="990600"/>
            <a:ext cx="7547761" cy="3276600"/>
          </a:xfrm>
          <a:prstGeom prst="rect">
            <a:avLst/>
          </a:prstGeom>
        </p:spPr>
      </p:pic>
      <p:sp>
        <p:nvSpPr>
          <p:cNvPr id="5" name="TextBox 4">
            <a:extLst>
              <a:ext uri="{FF2B5EF4-FFF2-40B4-BE49-F238E27FC236}">
                <a16:creationId xmlns:a16="http://schemas.microsoft.com/office/drawing/2014/main" id="{EC38A668-99B7-4F65-BFCA-A377D8CF9783}"/>
              </a:ext>
            </a:extLst>
          </p:cNvPr>
          <p:cNvSpPr txBox="1"/>
          <p:nvPr/>
        </p:nvSpPr>
        <p:spPr>
          <a:xfrm>
            <a:off x="1040363" y="4834597"/>
            <a:ext cx="6858000" cy="369332"/>
          </a:xfrm>
          <a:prstGeom prst="rect">
            <a:avLst/>
          </a:prstGeom>
          <a:noFill/>
        </p:spPr>
        <p:txBody>
          <a:bodyPr wrap="square" rtlCol="0">
            <a:spAutoFit/>
          </a:bodyPr>
          <a:lstStyle/>
          <a:p>
            <a:r>
              <a:rPr lang="en-IN" dirty="0"/>
              <a:t>Critical Path = 1-2-3-4-6-7= 54 weeks</a:t>
            </a:r>
          </a:p>
        </p:txBody>
      </p:sp>
    </p:spTree>
    <p:extLst>
      <p:ext uri="{BB962C8B-B14F-4D97-AF65-F5344CB8AC3E}">
        <p14:creationId xmlns:p14="http://schemas.microsoft.com/office/powerpoint/2010/main" val="1918469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2AB98-F0FC-4188-B061-92C29466C22F}"/>
              </a:ext>
            </a:extLst>
          </p:cNvPr>
          <p:cNvSpPr>
            <a:spLocks noGrp="1"/>
          </p:cNvSpPr>
          <p:nvPr>
            <p:ph idx="4294967295"/>
          </p:nvPr>
        </p:nvSpPr>
        <p:spPr>
          <a:xfrm>
            <a:off x="838200" y="762001"/>
            <a:ext cx="7391400" cy="5257800"/>
          </a:xfrm>
        </p:spPr>
        <p:txBody>
          <a:bodyPr>
            <a:normAutofit fontScale="92500" lnSpcReduction="20000"/>
          </a:bodyPr>
          <a:lstStyle/>
          <a:p>
            <a:pPr algn="just">
              <a:defRPr/>
            </a:pPr>
            <a:r>
              <a:rPr lang="en-US" b="1" dirty="0"/>
              <a:t>Free float </a:t>
            </a:r>
            <a:r>
              <a:rPr lang="en-US" dirty="0"/>
              <a:t>: It is the time available when all preceding activities occur at the earliest possible time &amp; all succeeding activities also occur at the earliest possible times.</a:t>
            </a:r>
          </a:p>
          <a:p>
            <a:pPr algn="just">
              <a:defRPr/>
            </a:pPr>
            <a:r>
              <a:rPr lang="en-US" dirty="0"/>
              <a:t>Free float  = Total float  -  head event slack</a:t>
            </a:r>
          </a:p>
          <a:p>
            <a:pPr algn="just">
              <a:defRPr/>
            </a:pPr>
            <a:r>
              <a:rPr lang="en-US" b="1" dirty="0"/>
              <a:t>Independent Float </a:t>
            </a:r>
            <a:r>
              <a:rPr lang="en-US" dirty="0"/>
              <a:t>: It may be defined as the amount of time by which the start of an activity can be delayed without affecting the earliest start time of any successor activity , assuming that preceding activity has finished at its latest finish time.</a:t>
            </a:r>
          </a:p>
          <a:p>
            <a:pPr marL="0" indent="0" algn="just">
              <a:buNone/>
              <a:defRPr/>
            </a:pPr>
            <a:r>
              <a:rPr lang="en-US" dirty="0"/>
              <a:t>		Independent Float  =  free float – tail event slack</a:t>
            </a:r>
          </a:p>
          <a:p>
            <a:pPr algn="just">
              <a:defRPr/>
            </a:pPr>
            <a:r>
              <a:rPr lang="en-US" b="1" dirty="0"/>
              <a:t>Interfering Float: </a:t>
            </a:r>
            <a:r>
              <a:rPr lang="en-US" dirty="0"/>
              <a:t>It is that part of the total float which causes a reduction in the floats of the succeeding activities. it can be defined as the </a:t>
            </a:r>
            <a:r>
              <a:rPr lang="en-US" i="1" dirty="0"/>
              <a:t>difference between the latest finish time of the activity under consideration and the earliest start time of the following activity, or zero, whichever is larger. </a:t>
            </a:r>
            <a:r>
              <a:rPr lang="en-US" i="1" dirty="0" err="1"/>
              <a:t>i.e</a:t>
            </a:r>
            <a:r>
              <a:rPr lang="en-US" i="1" dirty="0"/>
              <a:t> = (L - E) = TF-FF = head event slack</a:t>
            </a:r>
          </a:p>
          <a:p>
            <a:pPr marL="457200" lvl="1" indent="0" algn="just">
              <a:buNone/>
              <a:defRPr/>
            </a:pPr>
            <a:r>
              <a:rPr lang="en-US" dirty="0"/>
              <a:t>Interfering Float = Total Float – Free Float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A51C-4421-4319-AC1A-C29F128021E0}"/>
              </a:ext>
            </a:extLst>
          </p:cNvPr>
          <p:cNvSpPr>
            <a:spLocks noGrp="1"/>
          </p:cNvSpPr>
          <p:nvPr>
            <p:ph type="title"/>
          </p:nvPr>
        </p:nvSpPr>
        <p:spPr/>
        <p:txBody>
          <a:bodyPr/>
          <a:lstStyle/>
          <a:p>
            <a:pPr>
              <a:defRPr/>
            </a:pPr>
            <a:r>
              <a:rPr lang="en-IN" dirty="0"/>
              <a:t>Objectives of network analysis</a:t>
            </a:r>
          </a:p>
        </p:txBody>
      </p:sp>
      <p:sp>
        <p:nvSpPr>
          <p:cNvPr id="3" name="Content Placeholder 2">
            <a:extLst>
              <a:ext uri="{FF2B5EF4-FFF2-40B4-BE49-F238E27FC236}">
                <a16:creationId xmlns:a16="http://schemas.microsoft.com/office/drawing/2014/main" id="{EDA03E9C-A557-4F02-BA7A-8F0AFE6AAC63}"/>
              </a:ext>
            </a:extLst>
          </p:cNvPr>
          <p:cNvSpPr>
            <a:spLocks noGrp="1"/>
          </p:cNvSpPr>
          <p:nvPr>
            <p:ph idx="1"/>
          </p:nvPr>
        </p:nvSpPr>
        <p:spPr/>
        <p:txBody>
          <a:bodyPr>
            <a:normAutofit lnSpcReduction="10000"/>
          </a:bodyPr>
          <a:lstStyle/>
          <a:p>
            <a:pPr>
              <a:defRPr/>
            </a:pPr>
            <a:r>
              <a:rPr lang="en-IN" dirty="0"/>
              <a:t>Helpful in planning</a:t>
            </a:r>
          </a:p>
          <a:p>
            <a:pPr>
              <a:defRPr/>
            </a:pPr>
            <a:r>
              <a:rPr lang="en-IN" dirty="0"/>
              <a:t>Inter-relationship of various activities</a:t>
            </a:r>
          </a:p>
          <a:p>
            <a:pPr>
              <a:defRPr/>
            </a:pPr>
            <a:r>
              <a:rPr lang="en-IN" dirty="0"/>
              <a:t>Cost control</a:t>
            </a:r>
          </a:p>
          <a:p>
            <a:pPr>
              <a:defRPr/>
            </a:pPr>
            <a:r>
              <a:rPr lang="en-IN" dirty="0"/>
              <a:t>Minimisation of maintenance time</a:t>
            </a:r>
          </a:p>
          <a:p>
            <a:pPr>
              <a:defRPr/>
            </a:pPr>
            <a:r>
              <a:rPr lang="en-IN" dirty="0"/>
              <a:t>Reduction of time</a:t>
            </a:r>
          </a:p>
          <a:p>
            <a:pPr>
              <a:defRPr/>
            </a:pPr>
            <a:r>
              <a:rPr lang="en-IN" dirty="0"/>
              <a:t>Control on idle resources </a:t>
            </a:r>
          </a:p>
          <a:p>
            <a:pPr>
              <a:defRPr/>
            </a:pPr>
            <a:r>
              <a:rPr lang="en-IN" dirty="0"/>
              <a:t>Avoiding delays, interruptions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5534B1-5000-4E46-AA9D-F990330D63DF}"/>
              </a:ext>
            </a:extLst>
          </p:cNvPr>
          <p:cNvSpPr txBox="1"/>
          <p:nvPr/>
        </p:nvSpPr>
        <p:spPr>
          <a:xfrm>
            <a:off x="761999" y="685800"/>
            <a:ext cx="3565302" cy="646331"/>
          </a:xfrm>
          <a:prstGeom prst="rect">
            <a:avLst/>
          </a:prstGeom>
          <a:noFill/>
        </p:spPr>
        <p:txBody>
          <a:bodyPr wrap="square" rtlCol="0">
            <a:spAutoFit/>
          </a:bodyPr>
          <a:lstStyle/>
          <a:p>
            <a:r>
              <a:rPr lang="en-IN" sz="3600" b="1" dirty="0">
                <a:latin typeface="Arial Black" panose="020B0A04020102020204" pitchFamily="34" charset="0"/>
              </a:rPr>
              <a:t>Example 2</a:t>
            </a:r>
          </a:p>
        </p:txBody>
      </p:sp>
      <p:pic>
        <p:nvPicPr>
          <p:cNvPr id="10" name="Picture 9">
            <a:extLst>
              <a:ext uri="{FF2B5EF4-FFF2-40B4-BE49-F238E27FC236}">
                <a16:creationId xmlns:a16="http://schemas.microsoft.com/office/drawing/2014/main" id="{8BB20B94-8D59-4446-836A-89F4262DE5F0}"/>
              </a:ext>
            </a:extLst>
          </p:cNvPr>
          <p:cNvPicPr>
            <a:picLocks noChangeAspect="1"/>
          </p:cNvPicPr>
          <p:nvPr/>
        </p:nvPicPr>
        <p:blipFill>
          <a:blip r:embed="rId2"/>
          <a:stretch>
            <a:fillRect/>
          </a:stretch>
        </p:blipFill>
        <p:spPr>
          <a:xfrm>
            <a:off x="734252" y="1752600"/>
            <a:ext cx="7675496" cy="1334869"/>
          </a:xfrm>
          <a:prstGeom prst="rect">
            <a:avLst/>
          </a:prstGeom>
        </p:spPr>
      </p:pic>
    </p:spTree>
    <p:extLst>
      <p:ext uri="{BB962C8B-B14F-4D97-AF65-F5344CB8AC3E}">
        <p14:creationId xmlns:p14="http://schemas.microsoft.com/office/powerpoint/2010/main" val="3318401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79494-2063-412A-BBAF-296D0C962ACC}"/>
              </a:ext>
            </a:extLst>
          </p:cNvPr>
          <p:cNvPicPr>
            <a:picLocks noChangeAspect="1"/>
          </p:cNvPicPr>
          <p:nvPr/>
        </p:nvPicPr>
        <p:blipFill rotWithShape="1">
          <a:blip r:embed="rId2"/>
          <a:srcRect b="8621"/>
          <a:stretch/>
        </p:blipFill>
        <p:spPr>
          <a:xfrm>
            <a:off x="731889" y="1295400"/>
            <a:ext cx="7680222" cy="4267200"/>
          </a:xfrm>
          <a:prstGeom prst="rect">
            <a:avLst/>
          </a:prstGeom>
        </p:spPr>
      </p:pic>
      <p:sp>
        <p:nvSpPr>
          <p:cNvPr id="17" name="TextBox 16">
            <a:extLst>
              <a:ext uri="{FF2B5EF4-FFF2-40B4-BE49-F238E27FC236}">
                <a16:creationId xmlns:a16="http://schemas.microsoft.com/office/drawing/2014/main" id="{53C8EC78-FD48-4A42-AB10-2ECECE68C347}"/>
              </a:ext>
            </a:extLst>
          </p:cNvPr>
          <p:cNvSpPr txBox="1"/>
          <p:nvPr/>
        </p:nvSpPr>
        <p:spPr>
          <a:xfrm>
            <a:off x="4648200" y="3886200"/>
            <a:ext cx="228600" cy="369332"/>
          </a:xfrm>
          <a:prstGeom prst="rect">
            <a:avLst/>
          </a:prstGeom>
          <a:solidFill>
            <a:schemeClr val="bg1"/>
          </a:solidFill>
        </p:spPr>
        <p:txBody>
          <a:bodyPr wrap="square" rtlCol="0">
            <a:spAutoFit/>
          </a:bodyPr>
          <a:lstStyle/>
          <a:p>
            <a:r>
              <a:rPr lang="en-IN" b="1" dirty="0">
                <a:latin typeface="Arial Black" panose="020B0A04020102020204" pitchFamily="34" charset="0"/>
              </a:rPr>
              <a:t>3</a:t>
            </a:r>
          </a:p>
        </p:txBody>
      </p:sp>
    </p:spTree>
    <p:extLst>
      <p:ext uri="{BB962C8B-B14F-4D97-AF65-F5344CB8AC3E}">
        <p14:creationId xmlns:p14="http://schemas.microsoft.com/office/powerpoint/2010/main" val="63416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51735-29E7-4AF9-9523-193A19695590}"/>
              </a:ext>
            </a:extLst>
          </p:cNvPr>
          <p:cNvPicPr>
            <a:picLocks noChangeAspect="1"/>
          </p:cNvPicPr>
          <p:nvPr/>
        </p:nvPicPr>
        <p:blipFill>
          <a:blip r:embed="rId2"/>
          <a:stretch>
            <a:fillRect/>
          </a:stretch>
        </p:blipFill>
        <p:spPr>
          <a:xfrm>
            <a:off x="537259" y="1616790"/>
            <a:ext cx="7647710" cy="3657600"/>
          </a:xfrm>
          <a:prstGeom prst="rect">
            <a:avLst/>
          </a:prstGeom>
        </p:spPr>
      </p:pic>
      <p:pic>
        <p:nvPicPr>
          <p:cNvPr id="5" name="Picture 4">
            <a:extLst>
              <a:ext uri="{FF2B5EF4-FFF2-40B4-BE49-F238E27FC236}">
                <a16:creationId xmlns:a16="http://schemas.microsoft.com/office/drawing/2014/main" id="{42FFBCAB-3E7C-42D2-A329-6BBAB4173F22}"/>
              </a:ext>
            </a:extLst>
          </p:cNvPr>
          <p:cNvPicPr>
            <a:picLocks noChangeAspect="1"/>
          </p:cNvPicPr>
          <p:nvPr/>
        </p:nvPicPr>
        <p:blipFill rotWithShape="1">
          <a:blip r:embed="rId3"/>
          <a:srcRect b="53333"/>
          <a:stretch/>
        </p:blipFill>
        <p:spPr>
          <a:xfrm>
            <a:off x="2758151" y="608580"/>
            <a:ext cx="2149007" cy="405924"/>
          </a:xfrm>
          <a:prstGeom prst="rect">
            <a:avLst/>
          </a:prstGeom>
          <a:ln w="3175">
            <a:solidFill>
              <a:schemeClr val="tx1"/>
            </a:solidFill>
          </a:ln>
        </p:spPr>
      </p:pic>
      <p:pic>
        <p:nvPicPr>
          <p:cNvPr id="7" name="Picture 6">
            <a:extLst>
              <a:ext uri="{FF2B5EF4-FFF2-40B4-BE49-F238E27FC236}">
                <a16:creationId xmlns:a16="http://schemas.microsoft.com/office/drawing/2014/main" id="{B4275B63-60D4-4EC2-BDCD-4E205857CAE6}"/>
              </a:ext>
            </a:extLst>
          </p:cNvPr>
          <p:cNvPicPr>
            <a:picLocks noChangeAspect="1"/>
          </p:cNvPicPr>
          <p:nvPr/>
        </p:nvPicPr>
        <p:blipFill rotWithShape="1">
          <a:blip r:embed="rId3"/>
          <a:srcRect t="46744" b="6102"/>
          <a:stretch/>
        </p:blipFill>
        <p:spPr>
          <a:xfrm>
            <a:off x="567421" y="583820"/>
            <a:ext cx="1994108" cy="380607"/>
          </a:xfrm>
          <a:prstGeom prst="rect">
            <a:avLst/>
          </a:prstGeom>
          <a:ln w="6350">
            <a:solidFill>
              <a:schemeClr val="tx1"/>
            </a:solidFill>
          </a:ln>
        </p:spPr>
      </p:pic>
      <p:sp>
        <p:nvSpPr>
          <p:cNvPr id="8" name="TextBox 7">
            <a:extLst>
              <a:ext uri="{FF2B5EF4-FFF2-40B4-BE49-F238E27FC236}">
                <a16:creationId xmlns:a16="http://schemas.microsoft.com/office/drawing/2014/main" id="{497CAEB1-01FB-4A3C-A204-1B0D34677047}"/>
              </a:ext>
            </a:extLst>
          </p:cNvPr>
          <p:cNvSpPr txBox="1"/>
          <p:nvPr/>
        </p:nvSpPr>
        <p:spPr>
          <a:xfrm>
            <a:off x="2590800" y="1219200"/>
            <a:ext cx="381000" cy="369332"/>
          </a:xfrm>
          <a:prstGeom prst="rect">
            <a:avLst/>
          </a:prstGeom>
          <a:noFill/>
        </p:spPr>
        <p:txBody>
          <a:bodyPr wrap="square" rtlCol="0">
            <a:spAutoFit/>
          </a:bodyPr>
          <a:lstStyle/>
          <a:p>
            <a:r>
              <a:rPr lang="en-IN" b="1" dirty="0">
                <a:latin typeface="Arial Black" panose="020B0A04020102020204" pitchFamily="34" charset="0"/>
              </a:rPr>
              <a:t>E</a:t>
            </a:r>
          </a:p>
        </p:txBody>
      </p:sp>
      <p:sp>
        <p:nvSpPr>
          <p:cNvPr id="14" name="TextBox 13">
            <a:extLst>
              <a:ext uri="{FF2B5EF4-FFF2-40B4-BE49-F238E27FC236}">
                <a16:creationId xmlns:a16="http://schemas.microsoft.com/office/drawing/2014/main" id="{CF5540A0-2265-49D5-A548-AB28C65CBB04}"/>
              </a:ext>
            </a:extLst>
          </p:cNvPr>
          <p:cNvSpPr txBox="1"/>
          <p:nvPr/>
        </p:nvSpPr>
        <p:spPr>
          <a:xfrm>
            <a:off x="4585855" y="1223913"/>
            <a:ext cx="381000" cy="369332"/>
          </a:xfrm>
          <a:prstGeom prst="rect">
            <a:avLst/>
          </a:prstGeom>
          <a:noFill/>
        </p:spPr>
        <p:txBody>
          <a:bodyPr wrap="square" rtlCol="0">
            <a:spAutoFit/>
          </a:bodyPr>
          <a:lstStyle/>
          <a:p>
            <a:r>
              <a:rPr lang="en-IN" b="1" dirty="0">
                <a:latin typeface="Arial Black" panose="020B0A04020102020204" pitchFamily="34" charset="0"/>
              </a:rPr>
              <a:t>L</a:t>
            </a:r>
          </a:p>
        </p:txBody>
      </p:sp>
      <p:sp>
        <p:nvSpPr>
          <p:cNvPr id="16" name="TextBox 15">
            <a:extLst>
              <a:ext uri="{FF2B5EF4-FFF2-40B4-BE49-F238E27FC236}">
                <a16:creationId xmlns:a16="http://schemas.microsoft.com/office/drawing/2014/main" id="{380B2162-C159-4CE7-9F40-790029999F9E}"/>
              </a:ext>
            </a:extLst>
          </p:cNvPr>
          <p:cNvSpPr txBox="1"/>
          <p:nvPr/>
        </p:nvSpPr>
        <p:spPr>
          <a:xfrm>
            <a:off x="3153122" y="1221557"/>
            <a:ext cx="656877" cy="369332"/>
          </a:xfrm>
          <a:prstGeom prst="rect">
            <a:avLst/>
          </a:prstGeom>
          <a:noFill/>
        </p:spPr>
        <p:txBody>
          <a:bodyPr wrap="square" rtlCol="0">
            <a:spAutoFit/>
          </a:bodyPr>
          <a:lstStyle/>
          <a:p>
            <a:r>
              <a:rPr lang="en-IN" b="1" dirty="0">
                <a:latin typeface="Arial Black" panose="020B0A04020102020204" pitchFamily="34" charset="0"/>
              </a:rPr>
              <a:t>T</a:t>
            </a:r>
            <a:r>
              <a:rPr lang="en-IN" sz="1200" b="1" dirty="0">
                <a:latin typeface="Arial Black" panose="020B0A04020102020204" pitchFamily="34" charset="0"/>
              </a:rPr>
              <a:t>LS</a:t>
            </a:r>
            <a:endParaRPr lang="en-IN" b="1" dirty="0">
              <a:latin typeface="Arial Black" panose="020B0A04020102020204" pitchFamily="34" charset="0"/>
            </a:endParaRPr>
          </a:p>
        </p:txBody>
      </p:sp>
      <p:sp>
        <p:nvSpPr>
          <p:cNvPr id="18" name="TextBox 17">
            <a:extLst>
              <a:ext uri="{FF2B5EF4-FFF2-40B4-BE49-F238E27FC236}">
                <a16:creationId xmlns:a16="http://schemas.microsoft.com/office/drawing/2014/main" id="{BF13985F-904B-4100-9A5E-E64A3E18FB66}"/>
              </a:ext>
            </a:extLst>
          </p:cNvPr>
          <p:cNvSpPr txBox="1"/>
          <p:nvPr/>
        </p:nvSpPr>
        <p:spPr>
          <a:xfrm>
            <a:off x="3869488" y="1247816"/>
            <a:ext cx="656877" cy="369332"/>
          </a:xfrm>
          <a:prstGeom prst="rect">
            <a:avLst/>
          </a:prstGeom>
          <a:noFill/>
        </p:spPr>
        <p:txBody>
          <a:bodyPr wrap="square" rtlCol="0">
            <a:spAutoFit/>
          </a:bodyPr>
          <a:lstStyle/>
          <a:p>
            <a:r>
              <a:rPr lang="en-IN" b="1" dirty="0">
                <a:latin typeface="Arial Black" panose="020B0A04020102020204" pitchFamily="34" charset="0"/>
              </a:rPr>
              <a:t>T</a:t>
            </a:r>
            <a:r>
              <a:rPr lang="en-IN" sz="1200" b="1" dirty="0">
                <a:latin typeface="Arial Black" panose="020B0A04020102020204" pitchFamily="34" charset="0"/>
              </a:rPr>
              <a:t>EF</a:t>
            </a:r>
            <a:endParaRPr lang="en-IN" b="1" dirty="0">
              <a:latin typeface="Arial Black" panose="020B0A04020102020204" pitchFamily="34" charset="0"/>
            </a:endParaRPr>
          </a:p>
        </p:txBody>
      </p:sp>
      <p:pic>
        <p:nvPicPr>
          <p:cNvPr id="20" name="Picture 19">
            <a:extLst>
              <a:ext uri="{FF2B5EF4-FFF2-40B4-BE49-F238E27FC236}">
                <a16:creationId xmlns:a16="http://schemas.microsoft.com/office/drawing/2014/main" id="{767E5369-B52F-4F10-905F-922D7F77C108}"/>
              </a:ext>
            </a:extLst>
          </p:cNvPr>
          <p:cNvPicPr>
            <a:picLocks noChangeAspect="1"/>
          </p:cNvPicPr>
          <p:nvPr/>
        </p:nvPicPr>
        <p:blipFill>
          <a:blip r:embed="rId4"/>
          <a:stretch>
            <a:fillRect/>
          </a:stretch>
        </p:blipFill>
        <p:spPr>
          <a:xfrm>
            <a:off x="4989925" y="583820"/>
            <a:ext cx="3405930" cy="455444"/>
          </a:xfrm>
          <a:prstGeom prst="rect">
            <a:avLst/>
          </a:prstGeom>
        </p:spPr>
      </p:pic>
    </p:spTree>
    <p:extLst>
      <p:ext uri="{BB962C8B-B14F-4D97-AF65-F5344CB8AC3E}">
        <p14:creationId xmlns:p14="http://schemas.microsoft.com/office/powerpoint/2010/main" val="267569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37E3-547A-4699-BC45-0B4A23D20E62}"/>
              </a:ext>
            </a:extLst>
          </p:cNvPr>
          <p:cNvSpPr>
            <a:spLocks noGrp="1"/>
          </p:cNvSpPr>
          <p:nvPr>
            <p:ph type="title"/>
          </p:nvPr>
        </p:nvSpPr>
        <p:spPr/>
        <p:txBody>
          <a:bodyPr/>
          <a:lstStyle/>
          <a:p>
            <a:r>
              <a:rPr lang="en-IN" dirty="0"/>
              <a:t>Example 3</a:t>
            </a:r>
          </a:p>
        </p:txBody>
      </p:sp>
      <p:pic>
        <p:nvPicPr>
          <p:cNvPr id="5" name="Content Placeholder 4">
            <a:extLst>
              <a:ext uri="{FF2B5EF4-FFF2-40B4-BE49-F238E27FC236}">
                <a16:creationId xmlns:a16="http://schemas.microsoft.com/office/drawing/2014/main" id="{A47F247E-E392-4A65-B0E6-4BE90D909BEA}"/>
              </a:ext>
            </a:extLst>
          </p:cNvPr>
          <p:cNvPicPr>
            <a:picLocks noGrp="1" noChangeAspect="1"/>
          </p:cNvPicPr>
          <p:nvPr>
            <p:ph idx="1"/>
          </p:nvPr>
        </p:nvPicPr>
        <p:blipFill>
          <a:blip r:embed="rId2"/>
          <a:stretch>
            <a:fillRect/>
          </a:stretch>
        </p:blipFill>
        <p:spPr>
          <a:xfrm>
            <a:off x="685800" y="2855445"/>
            <a:ext cx="7696200" cy="1564155"/>
          </a:xfrm>
          <a:ln w="12700">
            <a:solidFill>
              <a:schemeClr val="tx1"/>
            </a:solidFill>
          </a:ln>
        </p:spPr>
      </p:pic>
    </p:spTree>
    <p:extLst>
      <p:ext uri="{BB962C8B-B14F-4D97-AF65-F5344CB8AC3E}">
        <p14:creationId xmlns:p14="http://schemas.microsoft.com/office/powerpoint/2010/main" val="41353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3261E-BD5B-4754-92D6-6E458B9C23F7}"/>
              </a:ext>
            </a:extLst>
          </p:cNvPr>
          <p:cNvPicPr>
            <a:picLocks noChangeAspect="1"/>
          </p:cNvPicPr>
          <p:nvPr/>
        </p:nvPicPr>
        <p:blipFill>
          <a:blip r:embed="rId2"/>
          <a:stretch>
            <a:fillRect/>
          </a:stretch>
        </p:blipFill>
        <p:spPr>
          <a:xfrm>
            <a:off x="990600" y="1066800"/>
            <a:ext cx="6890466" cy="4191000"/>
          </a:xfrm>
          <a:prstGeom prst="rect">
            <a:avLst/>
          </a:prstGeom>
          <a:ln w="19050">
            <a:solidFill>
              <a:schemeClr val="tx1"/>
            </a:solidFill>
          </a:ln>
        </p:spPr>
      </p:pic>
      <p:pic>
        <p:nvPicPr>
          <p:cNvPr id="22" name="Picture 21">
            <a:extLst>
              <a:ext uri="{FF2B5EF4-FFF2-40B4-BE49-F238E27FC236}">
                <a16:creationId xmlns:a16="http://schemas.microsoft.com/office/drawing/2014/main" id="{C9A9638A-1873-41AC-A1F9-7AC117C7B912}"/>
              </a:ext>
            </a:extLst>
          </p:cNvPr>
          <p:cNvPicPr>
            <a:picLocks noChangeAspect="1"/>
          </p:cNvPicPr>
          <p:nvPr/>
        </p:nvPicPr>
        <p:blipFill>
          <a:blip r:embed="rId3"/>
          <a:stretch>
            <a:fillRect/>
          </a:stretch>
        </p:blipFill>
        <p:spPr>
          <a:xfrm>
            <a:off x="769713" y="5541136"/>
            <a:ext cx="3345087" cy="423864"/>
          </a:xfrm>
          <a:prstGeom prst="rect">
            <a:avLst/>
          </a:prstGeom>
        </p:spPr>
      </p:pic>
      <p:pic>
        <p:nvPicPr>
          <p:cNvPr id="24" name="Picture 23">
            <a:extLst>
              <a:ext uri="{FF2B5EF4-FFF2-40B4-BE49-F238E27FC236}">
                <a16:creationId xmlns:a16="http://schemas.microsoft.com/office/drawing/2014/main" id="{3216EBB4-0367-4671-A33A-228054B465D2}"/>
              </a:ext>
            </a:extLst>
          </p:cNvPr>
          <p:cNvPicPr>
            <a:picLocks noChangeAspect="1"/>
          </p:cNvPicPr>
          <p:nvPr/>
        </p:nvPicPr>
        <p:blipFill>
          <a:blip r:embed="rId4"/>
          <a:stretch>
            <a:fillRect/>
          </a:stretch>
        </p:blipFill>
        <p:spPr>
          <a:xfrm>
            <a:off x="4286517" y="5540062"/>
            <a:ext cx="3825645" cy="423864"/>
          </a:xfrm>
          <a:prstGeom prst="rect">
            <a:avLst/>
          </a:prstGeom>
        </p:spPr>
      </p:pic>
    </p:spTree>
    <p:extLst>
      <p:ext uri="{BB962C8B-B14F-4D97-AF65-F5344CB8AC3E}">
        <p14:creationId xmlns:p14="http://schemas.microsoft.com/office/powerpoint/2010/main" val="3379657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0DADB1-2483-4691-AC53-9D4F3012FE4C}"/>
              </a:ext>
            </a:extLst>
          </p:cNvPr>
          <p:cNvPicPr>
            <a:picLocks noChangeAspect="1"/>
          </p:cNvPicPr>
          <p:nvPr/>
        </p:nvPicPr>
        <p:blipFill>
          <a:blip r:embed="rId2"/>
          <a:stretch>
            <a:fillRect/>
          </a:stretch>
        </p:blipFill>
        <p:spPr>
          <a:xfrm>
            <a:off x="798288" y="990600"/>
            <a:ext cx="7547424" cy="1219200"/>
          </a:xfrm>
          <a:prstGeom prst="rect">
            <a:avLst/>
          </a:prstGeom>
        </p:spPr>
      </p:pic>
      <p:sp>
        <p:nvSpPr>
          <p:cNvPr id="6" name="TextBox 5">
            <a:extLst>
              <a:ext uri="{FF2B5EF4-FFF2-40B4-BE49-F238E27FC236}">
                <a16:creationId xmlns:a16="http://schemas.microsoft.com/office/drawing/2014/main" id="{9846D17A-6E63-47C8-A7DE-D8682FE913F9}"/>
              </a:ext>
            </a:extLst>
          </p:cNvPr>
          <p:cNvSpPr txBox="1"/>
          <p:nvPr/>
        </p:nvSpPr>
        <p:spPr>
          <a:xfrm>
            <a:off x="798288" y="2667000"/>
            <a:ext cx="7547424" cy="369332"/>
          </a:xfrm>
          <a:prstGeom prst="rect">
            <a:avLst/>
          </a:prstGeom>
          <a:solidFill>
            <a:schemeClr val="bg1"/>
          </a:solidFill>
        </p:spPr>
        <p:txBody>
          <a:bodyPr wrap="square" rtlCol="0">
            <a:spAutoFit/>
          </a:bodyPr>
          <a:lstStyle/>
          <a:p>
            <a:r>
              <a:rPr lang="en-IN" sz="1400" b="1" dirty="0">
                <a:latin typeface="Arial Black" panose="020B0A04020102020204" pitchFamily="34" charset="0"/>
              </a:rPr>
              <a:t>Method 3</a:t>
            </a:r>
            <a:r>
              <a:rPr lang="en-IN" b="1" dirty="0"/>
              <a:t>: </a:t>
            </a:r>
            <a:r>
              <a:rPr lang="en-IN" dirty="0"/>
              <a:t>The various paths and their durations are calculated</a:t>
            </a:r>
          </a:p>
        </p:txBody>
      </p:sp>
    </p:spTree>
    <p:extLst>
      <p:ext uri="{BB962C8B-B14F-4D97-AF65-F5344CB8AC3E}">
        <p14:creationId xmlns:p14="http://schemas.microsoft.com/office/powerpoint/2010/main" val="25810551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CB9E5A6-8A53-4B21-B035-C3EFA775605B}"/>
              </a:ext>
            </a:extLst>
          </p:cNvPr>
          <p:cNvSpPr>
            <a:spLocks noGrp="1" noChangeArrowheads="1"/>
          </p:cNvSpPr>
          <p:nvPr>
            <p:ph type="title"/>
          </p:nvPr>
        </p:nvSpPr>
        <p:spPr>
          <a:xfrm>
            <a:off x="1172633" y="685800"/>
            <a:ext cx="6798734" cy="1303867"/>
          </a:xfrm>
        </p:spPr>
        <p:txBody>
          <a:bodyPr>
            <a:normAutofit/>
          </a:bodyPr>
          <a:lstStyle/>
          <a:p>
            <a:pPr>
              <a:defRPr/>
            </a:pPr>
            <a:r>
              <a:rPr lang="en-US" sz="5400" b="1" i="1" dirty="0"/>
              <a:t>PERT</a:t>
            </a:r>
          </a:p>
        </p:txBody>
      </p:sp>
      <p:sp>
        <p:nvSpPr>
          <p:cNvPr id="45059" name="Rectangle 3">
            <a:extLst>
              <a:ext uri="{FF2B5EF4-FFF2-40B4-BE49-F238E27FC236}">
                <a16:creationId xmlns:a16="http://schemas.microsoft.com/office/drawing/2014/main" id="{B9B510F4-C26F-40CB-85B4-A3A77B2DFBF6}"/>
              </a:ext>
            </a:extLst>
          </p:cNvPr>
          <p:cNvSpPr>
            <a:spLocks noGrp="1" noChangeArrowheads="1"/>
          </p:cNvSpPr>
          <p:nvPr>
            <p:ph idx="1"/>
          </p:nvPr>
        </p:nvSpPr>
        <p:spPr>
          <a:xfrm>
            <a:off x="685800" y="2057400"/>
            <a:ext cx="7772400" cy="4114799"/>
          </a:xfrm>
        </p:spPr>
        <p:txBody>
          <a:bodyPr>
            <a:noAutofit/>
          </a:bodyPr>
          <a:lstStyle/>
          <a:p>
            <a:pPr marL="609600" indent="-609600" algn="just">
              <a:buFont typeface="Wingdings" panose="05000000000000000000" pitchFamily="2" charset="2"/>
              <a:buNone/>
              <a:defRPr/>
            </a:pPr>
            <a:endParaRPr lang="en-US" sz="2000" b="1" dirty="0"/>
          </a:p>
          <a:p>
            <a:pPr marL="609600" indent="-609600" algn="just">
              <a:buFont typeface="Wingdings" panose="05000000000000000000" pitchFamily="2" charset="2"/>
              <a:buNone/>
              <a:defRPr/>
            </a:pPr>
            <a:r>
              <a:rPr lang="en-US" sz="2000" b="1" dirty="0"/>
              <a:t>PERT is designed for scheduling complex projects that involve many inter-related tasks. it improves planning process because:</a:t>
            </a:r>
          </a:p>
          <a:p>
            <a:pPr marL="609600" indent="-609600" algn="just">
              <a:buFont typeface="Wingdings" panose="05000000000000000000" pitchFamily="2" charset="2"/>
              <a:buAutoNum type="arabicPeriod"/>
              <a:defRPr/>
            </a:pPr>
            <a:r>
              <a:rPr lang="en-US" sz="2000" b="1" dirty="0"/>
              <a:t>It forms planner to define the projects various components activities.</a:t>
            </a:r>
          </a:p>
          <a:p>
            <a:pPr marL="609600" indent="-609600" algn="just">
              <a:buFont typeface="Wingdings" panose="05000000000000000000" pitchFamily="2" charset="2"/>
              <a:buAutoNum type="arabicPeriod"/>
              <a:defRPr/>
            </a:pPr>
            <a:r>
              <a:rPr lang="en-US" sz="2000" b="1" dirty="0"/>
              <a:t>It provides a basis for normal time estimates &amp; yet allows for some measure of optimism or pessimism in estimating the completion dates.</a:t>
            </a:r>
          </a:p>
          <a:p>
            <a:pPr marL="609600" indent="-609600" algn="just">
              <a:buFont typeface="Wingdings" panose="05000000000000000000" pitchFamily="2" charset="2"/>
              <a:buAutoNum type="arabicPeriod"/>
              <a:defRPr/>
            </a:pPr>
            <a:r>
              <a:rPr lang="en-US" sz="2000" b="1" dirty="0"/>
              <a:t>It shows  the effects of changes to overall plans they contemplated.</a:t>
            </a:r>
          </a:p>
          <a:p>
            <a:pPr marL="609600" indent="-609600" algn="just">
              <a:buFont typeface="Wingdings" panose="05000000000000000000" pitchFamily="2" charset="2"/>
              <a:buAutoNum type="arabicPeriod"/>
              <a:defRPr/>
            </a:pPr>
            <a:r>
              <a:rPr lang="en-US" sz="2000" b="1" dirty="0"/>
              <a:t>It provides built in means for ongoing evaluation of the plan.</a:t>
            </a:r>
          </a:p>
          <a:p>
            <a:pPr marL="609600" indent="-609600" algn="just">
              <a:defRPr/>
            </a:pPr>
            <a:endParaRPr lang="en-US" sz="20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1A35-9344-4D8C-A28F-E4AF447472D3}"/>
              </a:ext>
            </a:extLst>
          </p:cNvPr>
          <p:cNvSpPr>
            <a:spLocks noGrp="1"/>
          </p:cNvSpPr>
          <p:nvPr>
            <p:ph type="title"/>
          </p:nvPr>
        </p:nvSpPr>
        <p:spPr/>
        <p:txBody>
          <a:bodyPr>
            <a:normAutofit fontScale="90000"/>
          </a:bodyPr>
          <a:lstStyle/>
          <a:p>
            <a:pPr>
              <a:defRPr/>
            </a:pPr>
            <a:r>
              <a:rPr lang="en-US" dirty="0"/>
              <a:t>ESTIMATING ACTIVITY TIMES</a:t>
            </a:r>
          </a:p>
        </p:txBody>
      </p:sp>
      <p:sp>
        <p:nvSpPr>
          <p:cNvPr id="3" name="Content Placeholder 2">
            <a:extLst>
              <a:ext uri="{FF2B5EF4-FFF2-40B4-BE49-F238E27FC236}">
                <a16:creationId xmlns:a16="http://schemas.microsoft.com/office/drawing/2014/main" id="{4F469726-3E3C-41B8-8DF4-6FBCC351E615}"/>
              </a:ext>
            </a:extLst>
          </p:cNvPr>
          <p:cNvSpPr>
            <a:spLocks noGrp="1"/>
          </p:cNvSpPr>
          <p:nvPr>
            <p:ph idx="1"/>
          </p:nvPr>
        </p:nvSpPr>
        <p:spPr/>
        <p:txBody>
          <a:bodyPr>
            <a:normAutofit fontScale="92500" lnSpcReduction="20000"/>
          </a:bodyPr>
          <a:lstStyle/>
          <a:p>
            <a:pPr>
              <a:defRPr/>
            </a:pPr>
            <a:r>
              <a:rPr lang="en-US" b="1" dirty="0">
                <a:solidFill>
                  <a:srgbClr val="000000"/>
                </a:solidFill>
                <a:effectLst>
                  <a:outerShdw blurRad="38100" dist="38100" dir="2700000" algn="tl">
                    <a:srgbClr val="FFFFFF"/>
                  </a:outerShdw>
                </a:effectLst>
              </a:rPr>
              <a:t>Optimistic time (  t</a:t>
            </a:r>
            <a:r>
              <a:rPr lang="en-US" b="1" baseline="-25000" dirty="0">
                <a:solidFill>
                  <a:srgbClr val="000000"/>
                </a:solidFill>
                <a:effectLst>
                  <a:outerShdw blurRad="38100" dist="38100" dir="2700000" algn="tl">
                    <a:srgbClr val="FFFFFF"/>
                  </a:outerShdw>
                </a:effectLst>
              </a:rPr>
              <a:t>0</a:t>
            </a:r>
            <a:r>
              <a:rPr lang="en-US" dirty="0">
                <a:solidFill>
                  <a:srgbClr val="000000"/>
                </a:solidFill>
                <a:effectLst>
                  <a:outerShdw blurRad="38100" dist="38100" dir="2700000" algn="tl">
                    <a:srgbClr val="FFFFFF"/>
                  </a:outerShdw>
                </a:effectLst>
              </a:rPr>
              <a:t> )</a:t>
            </a:r>
            <a:r>
              <a:rPr lang="en-US" dirty="0"/>
              <a:t> : is that time estimate of an activity when everything is assumed to go as per plan. In other words it is the estimate of </a:t>
            </a:r>
            <a:r>
              <a:rPr lang="en-US" dirty="0">
                <a:solidFill>
                  <a:srgbClr val="FF0000"/>
                </a:solidFill>
              </a:rPr>
              <a:t>minimum possible time </a:t>
            </a:r>
            <a:r>
              <a:rPr lang="en-US" dirty="0"/>
              <a:t>which an activity takes in completion under ideal conditions.</a:t>
            </a:r>
          </a:p>
          <a:p>
            <a:pPr>
              <a:defRPr/>
            </a:pPr>
            <a:r>
              <a:rPr lang="en-US" b="1" dirty="0">
                <a:solidFill>
                  <a:srgbClr val="000000"/>
                </a:solidFill>
                <a:effectLst>
                  <a:outerShdw blurRad="38100" dist="38100" dir="2700000" algn="tl">
                    <a:srgbClr val="FFFFFF"/>
                  </a:outerShdw>
                </a:effectLst>
              </a:rPr>
              <a:t>Most likely time ( t</a:t>
            </a:r>
            <a:r>
              <a:rPr lang="en-US" b="1" baseline="-25000" dirty="0">
                <a:solidFill>
                  <a:srgbClr val="000000"/>
                </a:solidFill>
                <a:effectLst>
                  <a:outerShdw blurRad="38100" dist="38100" dir="2700000" algn="tl">
                    <a:srgbClr val="FFFFFF"/>
                  </a:outerShdw>
                </a:effectLst>
              </a:rPr>
              <a:t>m</a:t>
            </a:r>
            <a:r>
              <a:rPr lang="en-US" b="1" dirty="0">
                <a:solidFill>
                  <a:srgbClr val="000000"/>
                </a:solidFill>
                <a:effectLst>
                  <a:outerShdw blurRad="38100" dist="38100" dir="2700000" algn="tl">
                    <a:srgbClr val="FFFFFF"/>
                  </a:outerShdw>
                </a:effectLst>
              </a:rPr>
              <a:t> )</a:t>
            </a:r>
            <a:r>
              <a:rPr lang="en-US" dirty="0"/>
              <a:t> : the time which the activity will take most frequently if </a:t>
            </a:r>
            <a:r>
              <a:rPr lang="en-US" dirty="0">
                <a:solidFill>
                  <a:srgbClr val="FF0000"/>
                </a:solidFill>
              </a:rPr>
              <a:t>repeated number of times</a:t>
            </a:r>
            <a:r>
              <a:rPr lang="en-US" dirty="0"/>
              <a:t>.</a:t>
            </a:r>
          </a:p>
          <a:p>
            <a:pPr>
              <a:defRPr/>
            </a:pPr>
            <a:r>
              <a:rPr lang="en-US" b="1" dirty="0">
                <a:solidFill>
                  <a:srgbClr val="000000"/>
                </a:solidFill>
                <a:effectLst>
                  <a:outerShdw blurRad="38100" dist="38100" dir="2700000" algn="tl">
                    <a:srgbClr val="FFFFFF"/>
                  </a:outerShdw>
                </a:effectLst>
              </a:rPr>
              <a:t>Pessimistic time (  tp)</a:t>
            </a:r>
            <a:r>
              <a:rPr lang="en-US" dirty="0">
                <a:solidFill>
                  <a:srgbClr val="000000"/>
                </a:solidFill>
                <a:effectLst>
                  <a:outerShdw blurRad="38100" dist="38100" dir="2700000" algn="tl">
                    <a:srgbClr val="FFFFFF"/>
                  </a:outerShdw>
                </a:effectLst>
              </a:rPr>
              <a:t> :</a:t>
            </a:r>
            <a:r>
              <a:rPr lang="en-US" dirty="0"/>
              <a:t> the unlikely but possible performance time if whatever could go wrong , goes wrong in series. In other words it is the </a:t>
            </a:r>
            <a:r>
              <a:rPr lang="en-US" dirty="0">
                <a:solidFill>
                  <a:srgbClr val="FF0000"/>
                </a:solidFill>
              </a:rPr>
              <a:t>longest time </a:t>
            </a:r>
            <a:r>
              <a:rPr lang="en-US" dirty="0"/>
              <a:t>the activity can take.</a:t>
            </a:r>
          </a:p>
          <a:p>
            <a:pPr>
              <a:defRPr/>
            </a:pPr>
            <a:endParaRPr lang="en-US" dirty="0"/>
          </a:p>
          <a:p>
            <a:pPr>
              <a:defRPr/>
            </a:pPr>
            <a:endParaRPr lang="en-US" dirty="0"/>
          </a:p>
          <a:p>
            <a:pPr>
              <a:defRPr/>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B0E6-3793-4670-B211-190E457BDC4B}"/>
              </a:ext>
            </a:extLst>
          </p:cNvPr>
          <p:cNvSpPr>
            <a:spLocks noGrp="1"/>
          </p:cNvSpPr>
          <p:nvPr>
            <p:ph type="title"/>
          </p:nvPr>
        </p:nvSpPr>
        <p:spPr>
          <a:xfrm>
            <a:off x="1154404" y="533400"/>
            <a:ext cx="6798734" cy="456263"/>
          </a:xfrm>
        </p:spPr>
        <p:txBody>
          <a:bodyPr>
            <a:normAutofit fontScale="90000"/>
          </a:bodyPr>
          <a:lstStyle/>
          <a:p>
            <a:pPr>
              <a:defRPr/>
            </a:pPr>
            <a:r>
              <a:rPr lang="en-US" dirty="0"/>
              <a:t>EXPECTED TIME</a:t>
            </a:r>
          </a:p>
        </p:txBody>
      </p:sp>
      <p:sp>
        <p:nvSpPr>
          <p:cNvPr id="3" name="Content Placeholder 2">
            <a:extLst>
              <a:ext uri="{FF2B5EF4-FFF2-40B4-BE49-F238E27FC236}">
                <a16:creationId xmlns:a16="http://schemas.microsoft.com/office/drawing/2014/main" id="{598ACE0C-7F1C-4A54-A3E8-ACDEB95E21DC}"/>
              </a:ext>
            </a:extLst>
          </p:cNvPr>
          <p:cNvSpPr>
            <a:spLocks noGrp="1"/>
          </p:cNvSpPr>
          <p:nvPr>
            <p:ph idx="1"/>
          </p:nvPr>
        </p:nvSpPr>
        <p:spPr>
          <a:xfrm>
            <a:off x="838200" y="2438400"/>
            <a:ext cx="7137400" cy="3733800"/>
          </a:xfrm>
        </p:spPr>
        <p:txBody>
          <a:bodyPr>
            <a:noAutofit/>
          </a:bodyPr>
          <a:lstStyle/>
          <a:p>
            <a:pPr>
              <a:defRPr/>
            </a:pPr>
            <a:endParaRPr lang="en-US" sz="2000" dirty="0"/>
          </a:p>
          <a:p>
            <a:pPr>
              <a:defRPr/>
            </a:pPr>
            <a:r>
              <a:rPr lang="en-US" sz="2000" dirty="0"/>
              <a:t>The times are combined statically  to develop the </a:t>
            </a:r>
          </a:p>
          <a:p>
            <a:pPr marL="0" indent="0">
              <a:buNone/>
              <a:defRPr/>
            </a:pPr>
            <a:r>
              <a:rPr lang="en-US" sz="2000" dirty="0"/>
              <a:t>	expected time </a:t>
            </a:r>
            <a:r>
              <a:rPr lang="en-US" sz="2000" dirty="0" err="1"/>
              <a:t>t</a:t>
            </a:r>
            <a:r>
              <a:rPr lang="en-US" sz="2000" baseline="-25000" dirty="0" err="1"/>
              <a:t>e</a:t>
            </a:r>
            <a:r>
              <a:rPr lang="en-US" sz="2000" dirty="0"/>
              <a:t> </a:t>
            </a:r>
          </a:p>
          <a:p>
            <a:pPr>
              <a:spcBef>
                <a:spcPts val="0"/>
              </a:spcBef>
              <a:spcAft>
                <a:spcPts val="0"/>
              </a:spcAft>
              <a:defRPr/>
            </a:pPr>
            <a:endParaRPr lang="en-US" sz="2000" dirty="0"/>
          </a:p>
          <a:p>
            <a:pPr>
              <a:spcBef>
                <a:spcPts val="0"/>
              </a:spcBef>
              <a:spcAft>
                <a:spcPts val="0"/>
              </a:spcAft>
              <a:defRPr/>
            </a:pPr>
            <a:r>
              <a:rPr lang="en-US" sz="2000" dirty="0"/>
              <a:t>Standard deviation</a:t>
            </a:r>
          </a:p>
          <a:p>
            <a:pPr>
              <a:spcBef>
                <a:spcPts val="0"/>
              </a:spcBef>
              <a:spcAft>
                <a:spcPts val="0"/>
              </a:spcAft>
              <a:defRPr/>
            </a:pPr>
            <a:endParaRPr lang="en-US" sz="2000" dirty="0"/>
          </a:p>
          <a:p>
            <a:pPr>
              <a:spcBef>
                <a:spcPts val="0"/>
              </a:spcBef>
              <a:spcAft>
                <a:spcPts val="0"/>
              </a:spcAft>
              <a:defRPr/>
            </a:pPr>
            <a:endParaRPr lang="en-US" sz="2000" dirty="0"/>
          </a:p>
          <a:p>
            <a:pPr>
              <a:spcBef>
                <a:spcPts val="0"/>
              </a:spcBef>
              <a:spcAft>
                <a:spcPts val="0"/>
              </a:spcAft>
              <a:defRPr/>
            </a:pPr>
            <a:r>
              <a:rPr lang="en-US" sz="2000" dirty="0"/>
              <a:t>Variance</a:t>
            </a:r>
          </a:p>
        </p:txBody>
      </p:sp>
      <p:pic>
        <p:nvPicPr>
          <p:cNvPr id="5" name="Picture 4">
            <a:extLst>
              <a:ext uri="{FF2B5EF4-FFF2-40B4-BE49-F238E27FC236}">
                <a16:creationId xmlns:a16="http://schemas.microsoft.com/office/drawing/2014/main" id="{DBED4407-AC40-4ABE-9081-8E04ECCBC8E1}"/>
              </a:ext>
            </a:extLst>
          </p:cNvPr>
          <p:cNvPicPr>
            <a:picLocks noChangeAspect="1"/>
          </p:cNvPicPr>
          <p:nvPr/>
        </p:nvPicPr>
        <p:blipFill>
          <a:blip r:embed="rId2"/>
          <a:stretch>
            <a:fillRect/>
          </a:stretch>
        </p:blipFill>
        <p:spPr>
          <a:xfrm>
            <a:off x="1322088" y="953896"/>
            <a:ext cx="6627075" cy="1853064"/>
          </a:xfrm>
          <a:prstGeom prst="rect">
            <a:avLst/>
          </a:prstGeom>
          <a:ln>
            <a:solidFill>
              <a:schemeClr val="accent1"/>
            </a:solidFill>
          </a:ln>
        </p:spPr>
      </p:pic>
      <p:pic>
        <p:nvPicPr>
          <p:cNvPr id="7" name="Picture 6">
            <a:extLst>
              <a:ext uri="{FF2B5EF4-FFF2-40B4-BE49-F238E27FC236}">
                <a16:creationId xmlns:a16="http://schemas.microsoft.com/office/drawing/2014/main" id="{0426D16A-F1CF-40B9-AE72-4CC6AC803E6B}"/>
              </a:ext>
            </a:extLst>
          </p:cNvPr>
          <p:cNvPicPr>
            <a:picLocks noChangeAspect="1"/>
          </p:cNvPicPr>
          <p:nvPr/>
        </p:nvPicPr>
        <p:blipFill rotWithShape="1">
          <a:blip r:embed="rId3"/>
          <a:srcRect l="53237"/>
          <a:stretch/>
        </p:blipFill>
        <p:spPr>
          <a:xfrm>
            <a:off x="2287073" y="4832751"/>
            <a:ext cx="1674254" cy="579549"/>
          </a:xfrm>
          <a:prstGeom prst="rect">
            <a:avLst/>
          </a:prstGeom>
          <a:ln>
            <a:solidFill>
              <a:schemeClr val="accent1"/>
            </a:solidFill>
          </a:ln>
        </p:spPr>
      </p:pic>
      <p:pic>
        <p:nvPicPr>
          <p:cNvPr id="9" name="Picture 8">
            <a:extLst>
              <a:ext uri="{FF2B5EF4-FFF2-40B4-BE49-F238E27FC236}">
                <a16:creationId xmlns:a16="http://schemas.microsoft.com/office/drawing/2014/main" id="{E1987138-9085-4925-9E5D-8F23F51152C7}"/>
              </a:ext>
            </a:extLst>
          </p:cNvPr>
          <p:cNvPicPr>
            <a:picLocks noChangeAspect="1"/>
          </p:cNvPicPr>
          <p:nvPr/>
        </p:nvPicPr>
        <p:blipFill>
          <a:blip r:embed="rId4"/>
          <a:stretch>
            <a:fillRect/>
          </a:stretch>
        </p:blipFill>
        <p:spPr>
          <a:xfrm>
            <a:off x="3124200" y="4051041"/>
            <a:ext cx="901521" cy="566670"/>
          </a:xfrm>
          <a:prstGeom prst="rect">
            <a:avLst/>
          </a:prstGeom>
          <a:ln>
            <a:solidFill>
              <a:schemeClr val="accent1"/>
            </a:solidFill>
          </a:ln>
        </p:spPr>
      </p:pic>
      <p:pic>
        <p:nvPicPr>
          <p:cNvPr id="13" name="Picture 12">
            <a:extLst>
              <a:ext uri="{FF2B5EF4-FFF2-40B4-BE49-F238E27FC236}">
                <a16:creationId xmlns:a16="http://schemas.microsoft.com/office/drawing/2014/main" id="{1151534E-AA36-4529-849E-10CB511E804D}"/>
              </a:ext>
            </a:extLst>
          </p:cNvPr>
          <p:cNvPicPr>
            <a:picLocks noChangeAspect="1"/>
          </p:cNvPicPr>
          <p:nvPr/>
        </p:nvPicPr>
        <p:blipFill>
          <a:blip r:embed="rId5"/>
          <a:stretch>
            <a:fillRect/>
          </a:stretch>
        </p:blipFill>
        <p:spPr>
          <a:xfrm>
            <a:off x="3702651" y="3324388"/>
            <a:ext cx="1674254" cy="534473"/>
          </a:xfrm>
          <a:prstGeom prst="rect">
            <a:avLst/>
          </a:prstGeom>
          <a:ln>
            <a:solidFill>
              <a:schemeClr val="accent1"/>
            </a:solidFill>
          </a:ln>
        </p:spPr>
      </p:pic>
      <p:pic>
        <p:nvPicPr>
          <p:cNvPr id="15" name="Picture 14">
            <a:extLst>
              <a:ext uri="{FF2B5EF4-FFF2-40B4-BE49-F238E27FC236}">
                <a16:creationId xmlns:a16="http://schemas.microsoft.com/office/drawing/2014/main" id="{B16F9B35-88AB-43CA-9F3C-EAF319402719}"/>
              </a:ext>
            </a:extLst>
          </p:cNvPr>
          <p:cNvPicPr>
            <a:picLocks noChangeAspect="1"/>
          </p:cNvPicPr>
          <p:nvPr/>
        </p:nvPicPr>
        <p:blipFill>
          <a:blip r:embed="rId6"/>
          <a:stretch>
            <a:fillRect/>
          </a:stretch>
        </p:blipFill>
        <p:spPr>
          <a:xfrm>
            <a:off x="1042419" y="5676540"/>
            <a:ext cx="7186411" cy="367048"/>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7A69-40EB-4DBC-A9F9-36B05069087E}"/>
              </a:ext>
            </a:extLst>
          </p:cNvPr>
          <p:cNvSpPr>
            <a:spLocks noGrp="1"/>
          </p:cNvSpPr>
          <p:nvPr>
            <p:ph type="title" idx="4294967295"/>
          </p:nvPr>
        </p:nvSpPr>
        <p:spPr>
          <a:xfrm>
            <a:off x="990600" y="685800"/>
            <a:ext cx="7239000" cy="674914"/>
          </a:xfrm>
        </p:spPr>
        <p:txBody>
          <a:bodyPr>
            <a:normAutofit fontScale="90000"/>
          </a:bodyPr>
          <a:lstStyle/>
          <a:p>
            <a:pPr>
              <a:defRPr/>
            </a:pPr>
            <a:r>
              <a:rPr lang="en-US" b="1" i="1" dirty="0"/>
              <a:t>STEPS INVOLVED IN PERT</a:t>
            </a:r>
          </a:p>
        </p:txBody>
      </p:sp>
      <p:sp>
        <p:nvSpPr>
          <p:cNvPr id="3" name="Content Placeholder 2">
            <a:extLst>
              <a:ext uri="{FF2B5EF4-FFF2-40B4-BE49-F238E27FC236}">
                <a16:creationId xmlns:a16="http://schemas.microsoft.com/office/drawing/2014/main" id="{8103FAD1-398E-4DCC-B40B-0672A6EEE5B6}"/>
              </a:ext>
            </a:extLst>
          </p:cNvPr>
          <p:cNvSpPr>
            <a:spLocks noGrp="1"/>
          </p:cNvSpPr>
          <p:nvPr>
            <p:ph idx="4294967295"/>
          </p:nvPr>
        </p:nvSpPr>
        <p:spPr>
          <a:xfrm>
            <a:off x="685800" y="1360714"/>
            <a:ext cx="7543800" cy="4278086"/>
          </a:xfrm>
        </p:spPr>
        <p:txBody>
          <a:bodyPr>
            <a:noAutofit/>
          </a:bodyPr>
          <a:lstStyle/>
          <a:p>
            <a:pPr>
              <a:lnSpc>
                <a:spcPct val="90000"/>
              </a:lnSpc>
              <a:defRPr/>
            </a:pPr>
            <a:r>
              <a:rPr lang="en-US" sz="2000" dirty="0"/>
              <a:t>Develop list of activities.</a:t>
            </a:r>
          </a:p>
          <a:p>
            <a:pPr>
              <a:lnSpc>
                <a:spcPct val="90000"/>
              </a:lnSpc>
              <a:defRPr/>
            </a:pPr>
            <a:r>
              <a:rPr lang="en-US" sz="2000" dirty="0"/>
              <a:t>A rough network for PERT is drawn.</a:t>
            </a:r>
          </a:p>
          <a:p>
            <a:pPr>
              <a:lnSpc>
                <a:spcPct val="90000"/>
              </a:lnSpc>
              <a:defRPr/>
            </a:pPr>
            <a:r>
              <a:rPr lang="en-US" sz="2000" dirty="0"/>
              <a:t>Events are numbered from left to right.</a:t>
            </a:r>
          </a:p>
          <a:p>
            <a:pPr>
              <a:lnSpc>
                <a:spcPct val="90000"/>
              </a:lnSpc>
              <a:defRPr/>
            </a:pPr>
            <a:r>
              <a:rPr lang="en-US" sz="2000" dirty="0"/>
              <a:t>Time estimates for each activity are obtained.</a:t>
            </a:r>
          </a:p>
          <a:p>
            <a:pPr>
              <a:lnSpc>
                <a:spcPct val="90000"/>
              </a:lnSpc>
              <a:defRPr/>
            </a:pPr>
            <a:r>
              <a:rPr lang="en-US" sz="2000" dirty="0"/>
              <a:t>Expected time for each activity is calculated : to+4tm+tp  / 6</a:t>
            </a:r>
          </a:p>
          <a:p>
            <a:pPr>
              <a:lnSpc>
                <a:spcPct val="90000"/>
              </a:lnSpc>
              <a:defRPr/>
            </a:pPr>
            <a:r>
              <a:rPr lang="en-US" sz="2000" dirty="0"/>
              <a:t>Using these expected times calculate earliest &amp; latest finish &amp; start times of activities.</a:t>
            </a:r>
          </a:p>
          <a:p>
            <a:pPr>
              <a:lnSpc>
                <a:spcPct val="90000"/>
              </a:lnSpc>
              <a:defRPr/>
            </a:pPr>
            <a:r>
              <a:rPr lang="en-US" sz="2000" dirty="0"/>
              <a:t>Estimate the critical path.</a:t>
            </a:r>
          </a:p>
          <a:p>
            <a:pPr>
              <a:lnSpc>
                <a:spcPct val="90000"/>
              </a:lnSpc>
              <a:defRPr/>
            </a:pPr>
            <a:r>
              <a:rPr lang="en-US" sz="2000" dirty="0"/>
              <a:t>Using this estimate compute the </a:t>
            </a:r>
            <a:r>
              <a:rPr lang="en-US" sz="2000" dirty="0">
                <a:solidFill>
                  <a:srgbClr val="FF0000"/>
                </a:solidFill>
              </a:rPr>
              <a:t>probability of meeting a specified completion date by using the standard normal equation</a:t>
            </a:r>
          </a:p>
          <a:p>
            <a:pPr>
              <a:lnSpc>
                <a:spcPct val="90000"/>
              </a:lnSpc>
              <a:spcBef>
                <a:spcPts val="0"/>
              </a:spcBef>
              <a:spcAft>
                <a:spcPts val="0"/>
              </a:spcAft>
              <a:buFont typeface="Wingdings" panose="05000000000000000000" pitchFamily="2" charset="2"/>
              <a:buNone/>
              <a:defRPr/>
            </a:pPr>
            <a:r>
              <a:rPr lang="en-US" sz="2000" dirty="0"/>
              <a:t>                   Z  =  </a:t>
            </a:r>
            <a:r>
              <a:rPr lang="en-US" sz="2000" u="sng" dirty="0"/>
              <a:t>Due date – expected date of completion</a:t>
            </a:r>
          </a:p>
          <a:p>
            <a:pPr>
              <a:lnSpc>
                <a:spcPct val="90000"/>
              </a:lnSpc>
              <a:spcBef>
                <a:spcPts val="0"/>
              </a:spcBef>
              <a:spcAft>
                <a:spcPts val="0"/>
              </a:spcAft>
              <a:buFont typeface="Wingdings" panose="05000000000000000000" pitchFamily="2" charset="2"/>
              <a:buNone/>
              <a:defRPr/>
            </a:pPr>
            <a:r>
              <a:rPr lang="en-US" sz="2000" dirty="0"/>
              <a:t>                              standard deviation of critical path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0FCC-7E93-4B49-AE95-D58E877C5DD5}"/>
              </a:ext>
            </a:extLst>
          </p:cNvPr>
          <p:cNvSpPr>
            <a:spLocks noGrp="1"/>
          </p:cNvSpPr>
          <p:nvPr>
            <p:ph type="title"/>
          </p:nvPr>
        </p:nvSpPr>
        <p:spPr/>
        <p:txBody>
          <a:bodyPr/>
          <a:lstStyle/>
          <a:p>
            <a:pPr>
              <a:defRPr/>
            </a:pPr>
            <a:r>
              <a:rPr lang="en-IN" dirty="0"/>
              <a:t>Applications of network analysis</a:t>
            </a:r>
          </a:p>
        </p:txBody>
      </p:sp>
      <p:sp>
        <p:nvSpPr>
          <p:cNvPr id="3" name="Content Placeholder 2">
            <a:extLst>
              <a:ext uri="{FF2B5EF4-FFF2-40B4-BE49-F238E27FC236}">
                <a16:creationId xmlns:a16="http://schemas.microsoft.com/office/drawing/2014/main" id="{C56B08BC-C13A-41E6-A14A-B8B5A97F7D77}"/>
              </a:ext>
            </a:extLst>
          </p:cNvPr>
          <p:cNvSpPr>
            <a:spLocks noGrp="1"/>
          </p:cNvSpPr>
          <p:nvPr>
            <p:ph idx="1"/>
          </p:nvPr>
        </p:nvSpPr>
        <p:spPr>
          <a:xfrm>
            <a:off x="838200" y="2590800"/>
            <a:ext cx="7543800" cy="5562600"/>
          </a:xfrm>
        </p:spPr>
        <p:txBody>
          <a:bodyPr>
            <a:normAutofit/>
          </a:bodyPr>
          <a:lstStyle/>
          <a:p>
            <a:pPr>
              <a:defRPr/>
            </a:pPr>
            <a:r>
              <a:rPr lang="en-IN" sz="2000" dirty="0"/>
              <a:t>Planning, scheduling, monitoring and control of large and complex projects.</a:t>
            </a:r>
          </a:p>
          <a:p>
            <a:pPr>
              <a:defRPr/>
            </a:pPr>
            <a:r>
              <a:rPr lang="en-IN" sz="2000" dirty="0"/>
              <a:t>Construction of factories, highways, building, bridges, cinemas etc.</a:t>
            </a:r>
          </a:p>
          <a:p>
            <a:pPr>
              <a:defRPr/>
            </a:pPr>
            <a:r>
              <a:rPr lang="en-IN" sz="2000" dirty="0"/>
              <a:t>Helpful to army for  its missile development.</a:t>
            </a:r>
          </a:p>
          <a:p>
            <a:pPr>
              <a:defRPr/>
            </a:pPr>
            <a:r>
              <a:rPr lang="en-IN" sz="2000" dirty="0"/>
              <a:t>Assembly line scheduling </a:t>
            </a:r>
          </a:p>
          <a:p>
            <a:pPr>
              <a:defRPr/>
            </a:pPr>
            <a:r>
              <a:rPr lang="en-IN" sz="2000" dirty="0"/>
              <a:t>Installation of computers and high tech machineries </a:t>
            </a:r>
          </a:p>
          <a:p>
            <a:pPr>
              <a:defRPr/>
            </a:pPr>
            <a:r>
              <a:rPr lang="en-IN" sz="2000" dirty="0"/>
              <a:t>To make marketing strategies</a:t>
            </a:r>
          </a:p>
          <a:p>
            <a:pPr>
              <a:defRPr/>
            </a:pPr>
            <a:endParaRPr lang="en-IN"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968E7-EC4C-4EAC-87D3-E7518909E8DE}"/>
              </a:ext>
            </a:extLst>
          </p:cNvPr>
          <p:cNvPicPr>
            <a:picLocks noChangeAspect="1"/>
          </p:cNvPicPr>
          <p:nvPr/>
        </p:nvPicPr>
        <p:blipFill>
          <a:blip r:embed="rId2"/>
          <a:stretch>
            <a:fillRect/>
          </a:stretch>
        </p:blipFill>
        <p:spPr>
          <a:xfrm>
            <a:off x="861390" y="1143000"/>
            <a:ext cx="7421219" cy="762000"/>
          </a:xfrm>
          <a:prstGeom prst="rect">
            <a:avLst/>
          </a:prstGeom>
        </p:spPr>
      </p:pic>
      <p:sp>
        <p:nvSpPr>
          <p:cNvPr id="4" name="Rectangle 3">
            <a:extLst>
              <a:ext uri="{FF2B5EF4-FFF2-40B4-BE49-F238E27FC236}">
                <a16:creationId xmlns:a16="http://schemas.microsoft.com/office/drawing/2014/main" id="{03161DF0-B80C-4DA5-B846-45B20FBA0E7E}"/>
              </a:ext>
            </a:extLst>
          </p:cNvPr>
          <p:cNvSpPr/>
          <p:nvPr/>
        </p:nvSpPr>
        <p:spPr>
          <a:xfrm>
            <a:off x="4038600" y="1143000"/>
            <a:ext cx="533400" cy="228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7D30F94A-4962-47BD-A890-0645B8C192DD}"/>
              </a:ext>
            </a:extLst>
          </p:cNvPr>
          <p:cNvPicPr>
            <a:picLocks noChangeAspect="1"/>
          </p:cNvPicPr>
          <p:nvPr/>
        </p:nvPicPr>
        <p:blipFill>
          <a:blip r:embed="rId3"/>
          <a:stretch>
            <a:fillRect/>
          </a:stretch>
        </p:blipFill>
        <p:spPr>
          <a:xfrm>
            <a:off x="1133435" y="2057400"/>
            <a:ext cx="6877130" cy="3190873"/>
          </a:xfrm>
          <a:prstGeom prst="rect">
            <a:avLst/>
          </a:prstGeom>
        </p:spPr>
      </p:pic>
      <p:pic>
        <p:nvPicPr>
          <p:cNvPr id="8" name="Picture 7">
            <a:extLst>
              <a:ext uri="{FF2B5EF4-FFF2-40B4-BE49-F238E27FC236}">
                <a16:creationId xmlns:a16="http://schemas.microsoft.com/office/drawing/2014/main" id="{88BCBF19-4206-41E0-AA14-5A17469A895D}"/>
              </a:ext>
            </a:extLst>
          </p:cNvPr>
          <p:cNvPicPr>
            <a:picLocks noChangeAspect="1"/>
          </p:cNvPicPr>
          <p:nvPr/>
        </p:nvPicPr>
        <p:blipFill>
          <a:blip r:embed="rId4"/>
          <a:stretch>
            <a:fillRect/>
          </a:stretch>
        </p:blipFill>
        <p:spPr>
          <a:xfrm>
            <a:off x="1219200" y="4495800"/>
            <a:ext cx="2151652" cy="686873"/>
          </a:xfrm>
          <a:prstGeom prst="rect">
            <a:avLst/>
          </a:prstGeom>
          <a:ln>
            <a:solidFill>
              <a:schemeClr val="accent1"/>
            </a:solidFill>
          </a:ln>
        </p:spPr>
      </p:pic>
    </p:spTree>
    <p:extLst>
      <p:ext uri="{BB962C8B-B14F-4D97-AF65-F5344CB8AC3E}">
        <p14:creationId xmlns:p14="http://schemas.microsoft.com/office/powerpoint/2010/main" val="2694755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B4F7B24-ADDF-4454-A324-001A7189132B}"/>
              </a:ext>
            </a:extLst>
          </p:cNvPr>
          <p:cNvPicPr>
            <a:picLocks noChangeAspect="1"/>
          </p:cNvPicPr>
          <p:nvPr/>
        </p:nvPicPr>
        <p:blipFill>
          <a:blip r:embed="rId2"/>
          <a:stretch>
            <a:fillRect/>
          </a:stretch>
        </p:blipFill>
        <p:spPr>
          <a:xfrm>
            <a:off x="609600" y="4935883"/>
            <a:ext cx="3754531" cy="885999"/>
          </a:xfrm>
          <a:prstGeom prst="rect">
            <a:avLst/>
          </a:prstGeom>
        </p:spPr>
      </p:pic>
      <p:pic>
        <p:nvPicPr>
          <p:cNvPr id="3" name="Picture 2">
            <a:extLst>
              <a:ext uri="{FF2B5EF4-FFF2-40B4-BE49-F238E27FC236}">
                <a16:creationId xmlns:a16="http://schemas.microsoft.com/office/drawing/2014/main" id="{F7A7B821-4DF0-43F1-99B1-943F48D1E80C}"/>
              </a:ext>
            </a:extLst>
          </p:cNvPr>
          <p:cNvPicPr>
            <a:picLocks noChangeAspect="1"/>
          </p:cNvPicPr>
          <p:nvPr/>
        </p:nvPicPr>
        <p:blipFill>
          <a:blip r:embed="rId3"/>
          <a:stretch>
            <a:fillRect/>
          </a:stretch>
        </p:blipFill>
        <p:spPr>
          <a:xfrm>
            <a:off x="609600" y="573600"/>
            <a:ext cx="6788708" cy="3623337"/>
          </a:xfrm>
          <a:prstGeom prst="rect">
            <a:avLst/>
          </a:prstGeom>
        </p:spPr>
      </p:pic>
      <p:pic>
        <p:nvPicPr>
          <p:cNvPr id="5" name="Picture 4">
            <a:extLst>
              <a:ext uri="{FF2B5EF4-FFF2-40B4-BE49-F238E27FC236}">
                <a16:creationId xmlns:a16="http://schemas.microsoft.com/office/drawing/2014/main" id="{43020E78-E664-4DF4-9AC3-C87B952AD800}"/>
              </a:ext>
            </a:extLst>
          </p:cNvPr>
          <p:cNvPicPr>
            <a:picLocks noChangeAspect="1"/>
          </p:cNvPicPr>
          <p:nvPr/>
        </p:nvPicPr>
        <p:blipFill>
          <a:blip r:embed="rId4"/>
          <a:stretch>
            <a:fillRect/>
          </a:stretch>
        </p:blipFill>
        <p:spPr>
          <a:xfrm>
            <a:off x="609600" y="5903800"/>
            <a:ext cx="5042180" cy="282980"/>
          </a:xfrm>
          <a:prstGeom prst="rect">
            <a:avLst/>
          </a:prstGeom>
        </p:spPr>
      </p:pic>
      <p:pic>
        <p:nvPicPr>
          <p:cNvPr id="7" name="Picture 6">
            <a:extLst>
              <a:ext uri="{FF2B5EF4-FFF2-40B4-BE49-F238E27FC236}">
                <a16:creationId xmlns:a16="http://schemas.microsoft.com/office/drawing/2014/main" id="{6C390FFD-18C3-4650-9CB8-1E44770C00A8}"/>
              </a:ext>
            </a:extLst>
          </p:cNvPr>
          <p:cNvPicPr>
            <a:picLocks noChangeAspect="1"/>
          </p:cNvPicPr>
          <p:nvPr/>
        </p:nvPicPr>
        <p:blipFill>
          <a:blip r:embed="rId5"/>
          <a:stretch>
            <a:fillRect/>
          </a:stretch>
        </p:blipFill>
        <p:spPr>
          <a:xfrm>
            <a:off x="6992205" y="634499"/>
            <a:ext cx="1091046" cy="685800"/>
          </a:xfrm>
          <a:prstGeom prst="rect">
            <a:avLst/>
          </a:prstGeom>
          <a:ln>
            <a:solidFill>
              <a:schemeClr val="accent1"/>
            </a:solidFill>
          </a:ln>
        </p:spPr>
      </p:pic>
      <p:pic>
        <p:nvPicPr>
          <p:cNvPr id="9" name="Picture 8">
            <a:extLst>
              <a:ext uri="{FF2B5EF4-FFF2-40B4-BE49-F238E27FC236}">
                <a16:creationId xmlns:a16="http://schemas.microsoft.com/office/drawing/2014/main" id="{B8B0A674-7DB3-47F8-9F80-3C418AC24FEA}"/>
              </a:ext>
            </a:extLst>
          </p:cNvPr>
          <p:cNvPicPr>
            <a:picLocks noChangeAspect="1"/>
          </p:cNvPicPr>
          <p:nvPr/>
        </p:nvPicPr>
        <p:blipFill>
          <a:blip r:embed="rId6"/>
          <a:stretch>
            <a:fillRect/>
          </a:stretch>
        </p:blipFill>
        <p:spPr>
          <a:xfrm>
            <a:off x="7032706" y="1430923"/>
            <a:ext cx="1383730" cy="619796"/>
          </a:xfrm>
          <a:prstGeom prst="rect">
            <a:avLst/>
          </a:prstGeom>
          <a:ln w="12700">
            <a:solidFill>
              <a:schemeClr val="tx1"/>
            </a:solidFill>
          </a:ln>
        </p:spPr>
      </p:pic>
      <p:pic>
        <p:nvPicPr>
          <p:cNvPr id="11" name="Picture 10">
            <a:extLst>
              <a:ext uri="{FF2B5EF4-FFF2-40B4-BE49-F238E27FC236}">
                <a16:creationId xmlns:a16="http://schemas.microsoft.com/office/drawing/2014/main" id="{A4F6AA83-6CA2-4613-BE50-AAAA31A975AF}"/>
              </a:ext>
            </a:extLst>
          </p:cNvPr>
          <p:cNvPicPr>
            <a:picLocks noChangeAspect="1"/>
          </p:cNvPicPr>
          <p:nvPr/>
        </p:nvPicPr>
        <p:blipFill>
          <a:blip r:embed="rId7"/>
          <a:stretch>
            <a:fillRect/>
          </a:stretch>
        </p:blipFill>
        <p:spPr>
          <a:xfrm>
            <a:off x="609600" y="4240272"/>
            <a:ext cx="4729121" cy="347729"/>
          </a:xfrm>
          <a:prstGeom prst="rect">
            <a:avLst/>
          </a:prstGeom>
        </p:spPr>
      </p:pic>
      <p:pic>
        <p:nvPicPr>
          <p:cNvPr id="13" name="Picture 12">
            <a:extLst>
              <a:ext uri="{FF2B5EF4-FFF2-40B4-BE49-F238E27FC236}">
                <a16:creationId xmlns:a16="http://schemas.microsoft.com/office/drawing/2014/main" id="{79E6908F-68EF-4542-8950-D81B17DB2712}"/>
              </a:ext>
            </a:extLst>
          </p:cNvPr>
          <p:cNvPicPr>
            <a:picLocks noChangeAspect="1"/>
          </p:cNvPicPr>
          <p:nvPr/>
        </p:nvPicPr>
        <p:blipFill>
          <a:blip r:embed="rId8"/>
          <a:stretch>
            <a:fillRect/>
          </a:stretch>
        </p:blipFill>
        <p:spPr>
          <a:xfrm>
            <a:off x="609600" y="4588153"/>
            <a:ext cx="4247947" cy="347730"/>
          </a:xfrm>
          <a:prstGeom prst="rect">
            <a:avLst/>
          </a:prstGeom>
        </p:spPr>
      </p:pic>
    </p:spTree>
    <p:extLst>
      <p:ext uri="{BB962C8B-B14F-4D97-AF65-F5344CB8AC3E}">
        <p14:creationId xmlns:p14="http://schemas.microsoft.com/office/powerpoint/2010/main" val="10882730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95400" y="914400"/>
            <a:ext cx="6924418" cy="912423"/>
          </a:xfrm>
          <a:prstGeom prst="rect">
            <a:avLst/>
          </a:prstGeom>
        </p:spPr>
      </p:pic>
      <p:pic>
        <p:nvPicPr>
          <p:cNvPr id="7" name="Picture 6"/>
          <p:cNvPicPr>
            <a:picLocks noChangeAspect="1"/>
          </p:cNvPicPr>
          <p:nvPr/>
        </p:nvPicPr>
        <p:blipFill>
          <a:blip r:embed="rId3"/>
          <a:stretch>
            <a:fillRect/>
          </a:stretch>
        </p:blipFill>
        <p:spPr>
          <a:xfrm>
            <a:off x="1171779" y="2057400"/>
            <a:ext cx="7171659" cy="3838575"/>
          </a:xfrm>
          <a:prstGeom prst="rect">
            <a:avLst/>
          </a:prstGeom>
        </p:spPr>
      </p:pic>
    </p:spTree>
    <p:extLst>
      <p:ext uri="{BB962C8B-B14F-4D97-AF65-F5344CB8AC3E}">
        <p14:creationId xmlns:p14="http://schemas.microsoft.com/office/powerpoint/2010/main" val="12320656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8844" y="1104900"/>
            <a:ext cx="7601575" cy="3848100"/>
          </a:xfrm>
          <a:prstGeom prst="rect">
            <a:avLst/>
          </a:prstGeom>
        </p:spPr>
      </p:pic>
    </p:spTree>
    <p:extLst>
      <p:ext uri="{BB962C8B-B14F-4D97-AF65-F5344CB8AC3E}">
        <p14:creationId xmlns:p14="http://schemas.microsoft.com/office/powerpoint/2010/main" val="24831089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381000"/>
            <a:ext cx="8343900" cy="5257800"/>
          </a:xfrm>
          <a:prstGeom prst="rect">
            <a:avLst/>
          </a:prstGeom>
        </p:spPr>
      </p:pic>
    </p:spTree>
    <p:extLst>
      <p:ext uri="{BB962C8B-B14F-4D97-AF65-F5344CB8AC3E}">
        <p14:creationId xmlns:p14="http://schemas.microsoft.com/office/powerpoint/2010/main" val="58609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076325"/>
            <a:ext cx="7315200" cy="4705350"/>
          </a:xfrm>
          <a:prstGeom prst="rect">
            <a:avLst/>
          </a:prstGeom>
        </p:spPr>
      </p:pic>
    </p:spTree>
    <p:extLst>
      <p:ext uri="{BB962C8B-B14F-4D97-AF65-F5344CB8AC3E}">
        <p14:creationId xmlns:p14="http://schemas.microsoft.com/office/powerpoint/2010/main" val="657681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F645-A594-4E27-AF79-65FCB8DCC868}"/>
              </a:ext>
            </a:extLst>
          </p:cNvPr>
          <p:cNvSpPr>
            <a:spLocks noGrp="1"/>
          </p:cNvSpPr>
          <p:nvPr>
            <p:ph type="title" idx="4294967295"/>
          </p:nvPr>
        </p:nvSpPr>
        <p:spPr>
          <a:xfrm>
            <a:off x="2344738" y="915988"/>
            <a:ext cx="6799262" cy="531812"/>
          </a:xfrm>
        </p:spPr>
        <p:txBody>
          <a:bodyPr>
            <a:normAutofit fontScale="90000"/>
          </a:bodyPr>
          <a:lstStyle/>
          <a:p>
            <a:pPr algn="l">
              <a:defRPr/>
            </a:pPr>
            <a:r>
              <a:rPr lang="en-US" sz="2000" b="1" dirty="0"/>
              <a:t>QUESTION : The table shows activities of project.                  Duration (days)</a:t>
            </a:r>
          </a:p>
        </p:txBody>
      </p:sp>
      <p:graphicFrame>
        <p:nvGraphicFramePr>
          <p:cNvPr id="4" name="Content Placeholder 3">
            <a:extLst>
              <a:ext uri="{FF2B5EF4-FFF2-40B4-BE49-F238E27FC236}">
                <a16:creationId xmlns:a16="http://schemas.microsoft.com/office/drawing/2014/main" id="{EE35A24A-67A5-4195-B0C9-D44B2D0F33AE}"/>
              </a:ext>
            </a:extLst>
          </p:cNvPr>
          <p:cNvGraphicFramePr>
            <a:graphicFrameLocks noGrp="1"/>
          </p:cNvGraphicFramePr>
          <p:nvPr>
            <p:ph idx="4294967295"/>
            <p:extLst>
              <p:ext uri="{D42A27DB-BD31-4B8C-83A1-F6EECF244321}">
                <p14:modId xmlns:p14="http://schemas.microsoft.com/office/powerpoint/2010/main" val="4046057444"/>
              </p:ext>
            </p:extLst>
          </p:nvPr>
        </p:nvGraphicFramePr>
        <p:xfrm>
          <a:off x="990600" y="1600200"/>
          <a:ext cx="6799263" cy="44958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951832">
                  <a:extLst>
                    <a:ext uri="{9D8B030D-6E8A-4147-A177-3AD203B41FA5}">
                      <a16:colId xmlns:a16="http://schemas.microsoft.com/office/drawing/2014/main" val="20001"/>
                    </a:ext>
                  </a:extLst>
                </a:gridCol>
                <a:gridCol w="1553368">
                  <a:extLst>
                    <a:ext uri="{9D8B030D-6E8A-4147-A177-3AD203B41FA5}">
                      <a16:colId xmlns:a16="http://schemas.microsoft.com/office/drawing/2014/main" val="20002"/>
                    </a:ext>
                  </a:extLst>
                </a:gridCol>
                <a:gridCol w="1846263">
                  <a:extLst>
                    <a:ext uri="{9D8B030D-6E8A-4147-A177-3AD203B41FA5}">
                      <a16:colId xmlns:a16="http://schemas.microsoft.com/office/drawing/2014/main" val="20003"/>
                    </a:ext>
                  </a:extLst>
                </a:gridCol>
              </a:tblGrid>
              <a:tr h="1162710">
                <a:tc>
                  <a:txBody>
                    <a:bodyPr/>
                    <a:lstStyle/>
                    <a:p>
                      <a:pPr algn="ctr"/>
                      <a:r>
                        <a:rPr lang="en-US" sz="2000" b="1" dirty="0"/>
                        <a:t>JOB</a:t>
                      </a:r>
                    </a:p>
                  </a:txBody>
                  <a:tcPr marT="45723" marB="45723"/>
                </a:tc>
                <a:tc>
                  <a:txBody>
                    <a:bodyPr/>
                    <a:lstStyle/>
                    <a:p>
                      <a:pPr algn="ctr"/>
                      <a:r>
                        <a:rPr lang="en-US" sz="2000" b="1" dirty="0"/>
                        <a:t>OPTIMISTIC</a:t>
                      </a:r>
                    </a:p>
                  </a:txBody>
                  <a:tcPr marT="45723" marB="45723"/>
                </a:tc>
                <a:tc>
                  <a:txBody>
                    <a:bodyPr/>
                    <a:lstStyle/>
                    <a:p>
                      <a:pPr algn="ctr"/>
                      <a:r>
                        <a:rPr lang="en-US" sz="2000" b="1" dirty="0"/>
                        <a:t>MOST LIKELY</a:t>
                      </a:r>
                    </a:p>
                  </a:txBody>
                  <a:tcPr marT="45723" marB="45723"/>
                </a:tc>
                <a:tc>
                  <a:txBody>
                    <a:bodyPr/>
                    <a:lstStyle/>
                    <a:p>
                      <a:pPr algn="ctr"/>
                      <a:r>
                        <a:rPr lang="en-US" sz="2000" b="1" dirty="0"/>
                        <a:t>PESSIMISTIC</a:t>
                      </a:r>
                    </a:p>
                    <a:p>
                      <a:pPr algn="ctr"/>
                      <a:endParaRPr lang="en-US" sz="2000" b="1" dirty="0"/>
                    </a:p>
                  </a:txBody>
                  <a:tcPr marT="45723" marB="45723"/>
                </a:tc>
                <a:extLst>
                  <a:ext uri="{0D108BD9-81ED-4DB2-BD59-A6C34878D82A}">
                    <a16:rowId xmlns:a16="http://schemas.microsoft.com/office/drawing/2014/main" val="10000"/>
                  </a:ext>
                </a:extLst>
              </a:tr>
              <a:tr h="3333090">
                <a:tc>
                  <a:txBody>
                    <a:bodyPr/>
                    <a:lstStyle/>
                    <a:p>
                      <a:pPr algn="ctr"/>
                      <a:r>
                        <a:rPr lang="en-US" sz="2000" b="1" dirty="0"/>
                        <a:t>1-2</a:t>
                      </a:r>
                    </a:p>
                    <a:p>
                      <a:pPr algn="ctr"/>
                      <a:r>
                        <a:rPr lang="en-US" sz="2000" b="1" dirty="0"/>
                        <a:t>1-3</a:t>
                      </a:r>
                    </a:p>
                    <a:p>
                      <a:pPr algn="ctr"/>
                      <a:r>
                        <a:rPr lang="en-US" sz="2000" b="1" dirty="0"/>
                        <a:t>2-4</a:t>
                      </a:r>
                    </a:p>
                    <a:p>
                      <a:pPr algn="ctr"/>
                      <a:r>
                        <a:rPr lang="en-US" sz="2000" b="1" dirty="0"/>
                        <a:t>2-6</a:t>
                      </a:r>
                    </a:p>
                    <a:p>
                      <a:pPr algn="ctr"/>
                      <a:r>
                        <a:rPr lang="en-US" sz="2000" b="1" dirty="0"/>
                        <a:t>3-4</a:t>
                      </a:r>
                    </a:p>
                    <a:p>
                      <a:pPr algn="ctr"/>
                      <a:r>
                        <a:rPr lang="en-US" sz="2000" b="1" dirty="0"/>
                        <a:t>3-5</a:t>
                      </a:r>
                    </a:p>
                    <a:p>
                      <a:pPr algn="ctr"/>
                      <a:r>
                        <a:rPr lang="en-US" sz="2000" b="1" dirty="0"/>
                        <a:t>4-5</a:t>
                      </a:r>
                    </a:p>
                    <a:p>
                      <a:pPr algn="ctr"/>
                      <a:r>
                        <a:rPr lang="en-US" sz="2000" b="1" dirty="0"/>
                        <a:t>5-6</a:t>
                      </a:r>
                    </a:p>
                  </a:txBody>
                  <a:tcPr marT="45723" marB="45723"/>
                </a:tc>
                <a:tc>
                  <a:txBody>
                    <a:bodyPr/>
                    <a:lstStyle/>
                    <a:p>
                      <a:pPr algn="ctr"/>
                      <a:r>
                        <a:rPr lang="en-US" sz="2000" b="1" dirty="0"/>
                        <a:t>1</a:t>
                      </a:r>
                    </a:p>
                    <a:p>
                      <a:pPr algn="ctr"/>
                      <a:r>
                        <a:rPr lang="en-US" sz="2000" b="1" dirty="0"/>
                        <a:t>5</a:t>
                      </a:r>
                    </a:p>
                    <a:p>
                      <a:pPr algn="ctr"/>
                      <a:r>
                        <a:rPr lang="en-US" sz="2000" b="1" dirty="0"/>
                        <a:t>3</a:t>
                      </a:r>
                    </a:p>
                    <a:p>
                      <a:pPr algn="ctr"/>
                      <a:r>
                        <a:rPr lang="en-US" sz="2000" b="1" dirty="0"/>
                        <a:t>1</a:t>
                      </a:r>
                    </a:p>
                    <a:p>
                      <a:pPr algn="ctr"/>
                      <a:r>
                        <a:rPr lang="en-US" sz="2000" b="1" dirty="0"/>
                        <a:t>10</a:t>
                      </a:r>
                    </a:p>
                    <a:p>
                      <a:pPr algn="ctr"/>
                      <a:r>
                        <a:rPr lang="en-US" sz="2000" b="1" dirty="0"/>
                        <a:t>2</a:t>
                      </a:r>
                    </a:p>
                    <a:p>
                      <a:pPr algn="ctr"/>
                      <a:r>
                        <a:rPr lang="en-US" sz="2000" b="1" dirty="0"/>
                        <a:t>5</a:t>
                      </a:r>
                    </a:p>
                    <a:p>
                      <a:pPr algn="ctr"/>
                      <a:r>
                        <a:rPr lang="en-US" sz="2000" b="1" dirty="0"/>
                        <a:t>2</a:t>
                      </a:r>
                    </a:p>
                    <a:p>
                      <a:pPr algn="ctr"/>
                      <a:endParaRPr lang="en-US" sz="2000" b="1" dirty="0"/>
                    </a:p>
                  </a:txBody>
                  <a:tcPr marT="45723" marB="45723"/>
                </a:tc>
                <a:tc>
                  <a:txBody>
                    <a:bodyPr/>
                    <a:lstStyle/>
                    <a:p>
                      <a:pPr algn="ctr"/>
                      <a:r>
                        <a:rPr lang="en-US" sz="2000" b="1" dirty="0"/>
                        <a:t>4</a:t>
                      </a:r>
                    </a:p>
                    <a:p>
                      <a:pPr algn="ctr"/>
                      <a:r>
                        <a:rPr lang="en-US" sz="2000" b="1" dirty="0"/>
                        <a:t>10</a:t>
                      </a:r>
                    </a:p>
                    <a:p>
                      <a:pPr algn="ctr"/>
                      <a:r>
                        <a:rPr lang="en-US" sz="2000" b="1" dirty="0"/>
                        <a:t>3</a:t>
                      </a:r>
                    </a:p>
                    <a:p>
                      <a:pPr algn="ctr"/>
                      <a:r>
                        <a:rPr lang="en-US" sz="2000" b="1" dirty="0"/>
                        <a:t>4</a:t>
                      </a:r>
                    </a:p>
                    <a:p>
                      <a:pPr algn="ctr"/>
                      <a:r>
                        <a:rPr lang="en-US" sz="2000" b="1" dirty="0"/>
                        <a:t>15</a:t>
                      </a:r>
                    </a:p>
                    <a:p>
                      <a:pPr algn="ctr"/>
                      <a:r>
                        <a:rPr lang="en-US" sz="2000" b="1" dirty="0"/>
                        <a:t>4</a:t>
                      </a:r>
                    </a:p>
                    <a:p>
                      <a:pPr algn="ctr"/>
                      <a:r>
                        <a:rPr lang="en-US" sz="2000" b="1" dirty="0"/>
                        <a:t>5</a:t>
                      </a:r>
                    </a:p>
                    <a:p>
                      <a:pPr algn="ctr"/>
                      <a:r>
                        <a:rPr lang="en-US" sz="2000" b="1" dirty="0"/>
                        <a:t>5</a:t>
                      </a:r>
                    </a:p>
                  </a:txBody>
                  <a:tcPr marT="45723" marB="45723"/>
                </a:tc>
                <a:tc>
                  <a:txBody>
                    <a:bodyPr/>
                    <a:lstStyle/>
                    <a:p>
                      <a:pPr algn="ctr"/>
                      <a:r>
                        <a:rPr lang="en-US" sz="2000" b="1" dirty="0"/>
                        <a:t>7</a:t>
                      </a:r>
                    </a:p>
                    <a:p>
                      <a:pPr algn="ctr"/>
                      <a:r>
                        <a:rPr lang="en-US" sz="2000" b="1" dirty="0"/>
                        <a:t>15</a:t>
                      </a:r>
                    </a:p>
                    <a:p>
                      <a:pPr algn="ctr"/>
                      <a:r>
                        <a:rPr lang="en-US" sz="2000" b="1" dirty="0"/>
                        <a:t>3</a:t>
                      </a:r>
                    </a:p>
                    <a:p>
                      <a:pPr algn="ctr"/>
                      <a:r>
                        <a:rPr lang="en-US" sz="2000" b="1" dirty="0"/>
                        <a:t>7</a:t>
                      </a:r>
                    </a:p>
                    <a:p>
                      <a:pPr algn="ctr"/>
                      <a:r>
                        <a:rPr lang="en-US" sz="2000" b="1" dirty="0"/>
                        <a:t>26</a:t>
                      </a:r>
                    </a:p>
                    <a:p>
                      <a:pPr algn="ctr"/>
                      <a:r>
                        <a:rPr lang="en-US" sz="2000" b="1" dirty="0"/>
                        <a:t>6</a:t>
                      </a:r>
                    </a:p>
                    <a:p>
                      <a:pPr algn="ctr"/>
                      <a:r>
                        <a:rPr lang="en-US" sz="2000" b="1" dirty="0"/>
                        <a:t>5</a:t>
                      </a:r>
                    </a:p>
                    <a:p>
                      <a:pPr algn="ctr"/>
                      <a:r>
                        <a:rPr lang="en-US" sz="2000" b="1" dirty="0"/>
                        <a:t>8</a:t>
                      </a:r>
                    </a:p>
                  </a:txBody>
                  <a:tcPr marT="45723" marB="45723"/>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78CF85-BA12-44B9-BBCA-407AAB3AA670}"/>
              </a:ext>
            </a:extLst>
          </p:cNvPr>
          <p:cNvSpPr>
            <a:spLocks noGrp="1"/>
          </p:cNvSpPr>
          <p:nvPr>
            <p:ph idx="1"/>
          </p:nvPr>
        </p:nvSpPr>
        <p:spPr>
          <a:xfrm>
            <a:off x="457200" y="838200"/>
            <a:ext cx="8229600" cy="5287963"/>
          </a:xfrm>
        </p:spPr>
        <p:txBody>
          <a:bodyPr/>
          <a:lstStyle/>
          <a:p>
            <a:pPr marL="514350" indent="-514350">
              <a:buFont typeface="Wingdings" panose="05000000000000000000" pitchFamily="2" charset="2"/>
              <a:buAutoNum type="arabicPeriod"/>
              <a:defRPr/>
            </a:pPr>
            <a:r>
              <a:rPr lang="en-US" dirty="0"/>
              <a:t>Draw the network &amp;find expected project completion time.</a:t>
            </a:r>
          </a:p>
          <a:p>
            <a:pPr marL="514350" indent="-514350">
              <a:buFont typeface="Wingdings" panose="05000000000000000000" pitchFamily="2" charset="2"/>
              <a:buAutoNum type="arabicPeriod"/>
              <a:defRPr/>
            </a:pPr>
            <a:r>
              <a:rPr lang="en-US" dirty="0"/>
              <a:t>What is the probability that it would be completed in 41 days.</a:t>
            </a:r>
          </a:p>
          <a:p>
            <a:pPr marL="514350" indent="-514350">
              <a:buFont typeface="Wingdings" panose="05000000000000000000" pitchFamily="2" charset="2"/>
              <a:buAutoNum type="arabicPeriod"/>
              <a:defRPr/>
            </a:pPr>
            <a:endParaRPr lang="en-US" dirty="0"/>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r>
            <a:br>
              <a:rPr lang="en-US" dirty="0"/>
            </a:br>
            <a:r>
              <a:rPr lang="en-US" dirty="0"/>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B43C-CC2B-4B07-907E-4A6DCE7B6F6E}"/>
              </a:ext>
            </a:extLst>
          </p:cNvPr>
          <p:cNvSpPr>
            <a:spLocks noGrp="1"/>
          </p:cNvSpPr>
          <p:nvPr>
            <p:ph type="title"/>
          </p:nvPr>
        </p:nvSpPr>
        <p:spPr/>
        <p:txBody>
          <a:bodyPr/>
          <a:lstStyle/>
          <a:p>
            <a:pPr>
              <a:defRPr/>
            </a:pPr>
            <a:r>
              <a:rPr lang="en-US" dirty="0"/>
              <a:t>Variance of critical path</a:t>
            </a:r>
          </a:p>
        </p:txBody>
      </p:sp>
      <p:graphicFrame>
        <p:nvGraphicFramePr>
          <p:cNvPr id="4" name="Content Placeholder 3">
            <a:extLst>
              <a:ext uri="{FF2B5EF4-FFF2-40B4-BE49-F238E27FC236}">
                <a16:creationId xmlns:a16="http://schemas.microsoft.com/office/drawing/2014/main" id="{299A6B50-86C0-44E2-9801-3F320034F3F5}"/>
              </a:ext>
            </a:extLst>
          </p:cNvPr>
          <p:cNvGraphicFramePr>
            <a:graphicFrameLocks noGrp="1"/>
          </p:cNvGraphicFramePr>
          <p:nvPr>
            <p:ph idx="1"/>
            <p:extLst>
              <p:ext uri="{D42A27DB-BD31-4B8C-83A1-F6EECF244321}">
                <p14:modId xmlns:p14="http://schemas.microsoft.com/office/powerpoint/2010/main" val="1775653367"/>
              </p:ext>
            </p:extLst>
          </p:nvPr>
        </p:nvGraphicFramePr>
        <p:xfrm>
          <a:off x="1295400" y="1905000"/>
          <a:ext cx="6874936" cy="4267199"/>
        </p:xfrm>
        <a:graphic>
          <a:graphicData uri="http://schemas.openxmlformats.org/drawingml/2006/table">
            <a:tbl>
              <a:tblPr firstRow="1" bandRow="1">
                <a:tableStyleId>{5C22544A-7EE6-4342-B048-85BDC9FD1C3A}</a:tableStyleId>
              </a:tblPr>
              <a:tblGrid>
                <a:gridCol w="1718734">
                  <a:extLst>
                    <a:ext uri="{9D8B030D-6E8A-4147-A177-3AD203B41FA5}">
                      <a16:colId xmlns:a16="http://schemas.microsoft.com/office/drawing/2014/main" val="20000"/>
                    </a:ext>
                  </a:extLst>
                </a:gridCol>
                <a:gridCol w="1718734">
                  <a:extLst>
                    <a:ext uri="{9D8B030D-6E8A-4147-A177-3AD203B41FA5}">
                      <a16:colId xmlns:a16="http://schemas.microsoft.com/office/drawing/2014/main" val="20001"/>
                    </a:ext>
                  </a:extLst>
                </a:gridCol>
                <a:gridCol w="1718734">
                  <a:extLst>
                    <a:ext uri="{9D8B030D-6E8A-4147-A177-3AD203B41FA5}">
                      <a16:colId xmlns:a16="http://schemas.microsoft.com/office/drawing/2014/main" val="20002"/>
                    </a:ext>
                  </a:extLst>
                </a:gridCol>
                <a:gridCol w="1718734">
                  <a:extLst>
                    <a:ext uri="{9D8B030D-6E8A-4147-A177-3AD203B41FA5}">
                      <a16:colId xmlns:a16="http://schemas.microsoft.com/office/drawing/2014/main" val="20003"/>
                    </a:ext>
                  </a:extLst>
                </a:gridCol>
              </a:tblGrid>
              <a:tr h="1130329">
                <a:tc>
                  <a:txBody>
                    <a:bodyPr/>
                    <a:lstStyle/>
                    <a:p>
                      <a:r>
                        <a:rPr lang="en-US" sz="2400" dirty="0"/>
                        <a:t>Activity</a:t>
                      </a:r>
                    </a:p>
                  </a:txBody>
                  <a:tcPr marL="75547" marR="75547" marT="45715" marB="45715"/>
                </a:tc>
                <a:tc>
                  <a:txBody>
                    <a:bodyPr/>
                    <a:lstStyle/>
                    <a:p>
                      <a:r>
                        <a:rPr lang="en-US" sz="2400" dirty="0"/>
                        <a:t>To</a:t>
                      </a:r>
                    </a:p>
                  </a:txBody>
                  <a:tcPr marL="75547" marR="75547" marT="45715" marB="45715"/>
                </a:tc>
                <a:tc>
                  <a:txBody>
                    <a:bodyPr/>
                    <a:lstStyle/>
                    <a:p>
                      <a:r>
                        <a:rPr lang="en-US" sz="2400" dirty="0"/>
                        <a:t>Tp</a:t>
                      </a:r>
                    </a:p>
                  </a:txBody>
                  <a:tcPr marL="75547" marR="75547" marT="45715" marB="45715"/>
                </a:tc>
                <a:tc>
                  <a:txBody>
                    <a:bodyPr/>
                    <a:lstStyle/>
                    <a:p>
                      <a:r>
                        <a:rPr lang="en-US" sz="2400" dirty="0"/>
                        <a:t>variance</a:t>
                      </a:r>
                    </a:p>
                  </a:txBody>
                  <a:tcPr marL="75547" marR="75547" marT="45715" marB="45715"/>
                </a:tc>
                <a:extLst>
                  <a:ext uri="{0D108BD9-81ED-4DB2-BD59-A6C34878D82A}">
                    <a16:rowId xmlns:a16="http://schemas.microsoft.com/office/drawing/2014/main" val="10000"/>
                  </a:ext>
                </a:extLst>
              </a:tr>
              <a:tr h="3136870">
                <a:tc>
                  <a:txBody>
                    <a:bodyPr/>
                    <a:lstStyle/>
                    <a:p>
                      <a:r>
                        <a:rPr lang="en-US" sz="2400" dirty="0"/>
                        <a:t>1-3</a:t>
                      </a:r>
                    </a:p>
                    <a:p>
                      <a:r>
                        <a:rPr lang="en-US" sz="2400" dirty="0"/>
                        <a:t>3-4</a:t>
                      </a:r>
                    </a:p>
                    <a:p>
                      <a:r>
                        <a:rPr lang="en-US" sz="2400" dirty="0"/>
                        <a:t>4-5</a:t>
                      </a:r>
                    </a:p>
                    <a:p>
                      <a:r>
                        <a:rPr lang="en-US" sz="2400" dirty="0"/>
                        <a:t>5-6</a:t>
                      </a:r>
                    </a:p>
                  </a:txBody>
                  <a:tcPr marL="75547" marR="75547" marT="45715" marB="45715"/>
                </a:tc>
                <a:tc>
                  <a:txBody>
                    <a:bodyPr/>
                    <a:lstStyle/>
                    <a:p>
                      <a:r>
                        <a:rPr lang="en-US" sz="2400" dirty="0"/>
                        <a:t>5</a:t>
                      </a:r>
                    </a:p>
                    <a:p>
                      <a:r>
                        <a:rPr lang="en-US" sz="2400" dirty="0"/>
                        <a:t>10</a:t>
                      </a:r>
                    </a:p>
                    <a:p>
                      <a:r>
                        <a:rPr lang="en-US" sz="2400" dirty="0"/>
                        <a:t>5</a:t>
                      </a:r>
                    </a:p>
                    <a:p>
                      <a:r>
                        <a:rPr lang="en-US" sz="2400" dirty="0"/>
                        <a:t>2</a:t>
                      </a:r>
                    </a:p>
                  </a:txBody>
                  <a:tcPr marL="75547" marR="75547" marT="45715" marB="45715"/>
                </a:tc>
                <a:tc>
                  <a:txBody>
                    <a:bodyPr/>
                    <a:lstStyle/>
                    <a:p>
                      <a:r>
                        <a:rPr lang="en-US" sz="2400" dirty="0"/>
                        <a:t>15</a:t>
                      </a:r>
                    </a:p>
                    <a:p>
                      <a:r>
                        <a:rPr lang="en-US" sz="2400" dirty="0"/>
                        <a:t>26</a:t>
                      </a:r>
                    </a:p>
                    <a:p>
                      <a:r>
                        <a:rPr lang="en-US" sz="2400" dirty="0"/>
                        <a:t>5</a:t>
                      </a:r>
                    </a:p>
                    <a:p>
                      <a:r>
                        <a:rPr lang="en-US" sz="2400" dirty="0"/>
                        <a:t>8</a:t>
                      </a:r>
                    </a:p>
                    <a:p>
                      <a:endParaRPr lang="en-US" sz="2400" dirty="0"/>
                    </a:p>
                  </a:txBody>
                  <a:tcPr marL="75547" marR="75547" marT="45715" marB="45715"/>
                </a:tc>
                <a:tc>
                  <a:txBody>
                    <a:bodyPr/>
                    <a:lstStyle/>
                    <a:p>
                      <a:r>
                        <a:rPr lang="en-US" sz="2400" dirty="0"/>
                        <a:t>2.77</a:t>
                      </a:r>
                    </a:p>
                    <a:p>
                      <a:r>
                        <a:rPr lang="en-US" sz="2400" dirty="0"/>
                        <a:t>7.11</a:t>
                      </a:r>
                    </a:p>
                    <a:p>
                      <a:r>
                        <a:rPr lang="en-US" sz="2400" dirty="0"/>
                        <a:t>0</a:t>
                      </a:r>
                    </a:p>
                    <a:p>
                      <a:r>
                        <a:rPr lang="en-US" sz="2400" dirty="0"/>
                        <a:t>1</a:t>
                      </a:r>
                    </a:p>
                    <a:p>
                      <a:r>
                        <a:rPr lang="en-US" sz="2400" dirty="0"/>
                        <a:t>Total= 10.88</a:t>
                      </a:r>
                    </a:p>
                  </a:txBody>
                  <a:tcPr marL="75547" marR="75547" marT="45715" marB="45715"/>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78800-3DFC-4CBF-A64A-E6714BC52887}"/>
              </a:ext>
            </a:extLst>
          </p:cNvPr>
          <p:cNvSpPr>
            <a:spLocks noGrp="1"/>
          </p:cNvSpPr>
          <p:nvPr>
            <p:ph idx="4294967295"/>
          </p:nvPr>
        </p:nvSpPr>
        <p:spPr>
          <a:xfrm>
            <a:off x="571500" y="762000"/>
            <a:ext cx="8001000" cy="5059363"/>
          </a:xfrm>
        </p:spPr>
        <p:txBody>
          <a:bodyPr>
            <a:normAutofit lnSpcReduction="10000"/>
          </a:bodyPr>
          <a:lstStyle/>
          <a:p>
            <a:pPr>
              <a:buFont typeface="Wingdings" panose="05000000000000000000" pitchFamily="2" charset="2"/>
              <a:buNone/>
              <a:defRPr/>
            </a:pPr>
            <a:r>
              <a:rPr lang="en-US" dirty="0"/>
              <a:t>So, standard deviation = 3.30</a:t>
            </a:r>
          </a:p>
          <a:p>
            <a:pPr>
              <a:buFont typeface="Wingdings" panose="05000000000000000000" pitchFamily="2" charset="2"/>
              <a:buNone/>
              <a:defRPr/>
            </a:pPr>
            <a:r>
              <a:rPr lang="en-US" dirty="0"/>
              <a:t>Probability for completing the job in 41 days.</a:t>
            </a:r>
          </a:p>
          <a:p>
            <a:pPr>
              <a:buFont typeface="Wingdings" panose="05000000000000000000" pitchFamily="2" charset="2"/>
              <a:buNone/>
              <a:defRPr/>
            </a:pPr>
            <a:r>
              <a:rPr lang="en-US" dirty="0"/>
              <a:t>Z = </a:t>
            </a:r>
            <a:r>
              <a:rPr lang="en-US" u="sng" dirty="0"/>
              <a:t>DUE DATE – EXPECTED DATE OF COMPLETION</a:t>
            </a:r>
            <a:r>
              <a:rPr lang="en-US" dirty="0"/>
              <a:t>            </a:t>
            </a:r>
          </a:p>
          <a:p>
            <a:pPr>
              <a:buFont typeface="Wingdings" panose="05000000000000000000" pitchFamily="2" charset="2"/>
              <a:buNone/>
              <a:defRPr/>
            </a:pPr>
            <a:r>
              <a:rPr lang="en-US" dirty="0"/>
              <a:t>                     S.D. OF  CRITICAL PATH</a:t>
            </a:r>
          </a:p>
          <a:p>
            <a:pPr>
              <a:buFont typeface="Wingdings" panose="05000000000000000000" pitchFamily="2" charset="2"/>
              <a:buNone/>
              <a:defRPr/>
            </a:pPr>
            <a:r>
              <a:rPr lang="en-US" dirty="0"/>
              <a:t>     =   </a:t>
            </a:r>
            <a:r>
              <a:rPr lang="en-US" u="sng" dirty="0"/>
              <a:t>41 – 36  </a:t>
            </a:r>
          </a:p>
          <a:p>
            <a:pPr>
              <a:buFont typeface="Wingdings" panose="05000000000000000000" pitchFamily="2" charset="2"/>
              <a:buNone/>
              <a:defRPr/>
            </a:pPr>
            <a:r>
              <a:rPr lang="en-US" dirty="0"/>
              <a:t>            3.30</a:t>
            </a:r>
          </a:p>
          <a:p>
            <a:pPr>
              <a:buFont typeface="Wingdings" panose="05000000000000000000" pitchFamily="2" charset="2"/>
              <a:buNone/>
              <a:defRPr/>
            </a:pPr>
            <a:r>
              <a:rPr lang="en-US" dirty="0"/>
              <a:t>         =  1.51</a:t>
            </a:r>
          </a:p>
          <a:p>
            <a:pPr>
              <a:buFont typeface="Wingdings" panose="05000000000000000000" pitchFamily="2" charset="2"/>
              <a:buNone/>
              <a:defRPr/>
            </a:pPr>
            <a:r>
              <a:rPr lang="en-US" dirty="0"/>
              <a:t>The tabulated value of corresponding to calculated value i.e.  1.51 is .4345</a:t>
            </a:r>
          </a:p>
          <a:p>
            <a:pPr>
              <a:buFont typeface="Wingdings" panose="05000000000000000000" pitchFamily="2" charset="2"/>
              <a:buNone/>
              <a:defRPr/>
            </a:pPr>
            <a:r>
              <a:rPr lang="en-US" dirty="0"/>
              <a:t>So probability is .5 + .4345 = .9345 i.e. 93.45% that project will be completed on 41 day.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A7DBDF9-64A3-44F0-9E04-1C878B173564}"/>
              </a:ext>
            </a:extLst>
          </p:cNvPr>
          <p:cNvSpPr>
            <a:spLocks noGrp="1" noChangeArrowheads="1"/>
          </p:cNvSpPr>
          <p:nvPr>
            <p:ph type="title" idx="4294967295"/>
          </p:nvPr>
        </p:nvSpPr>
        <p:spPr>
          <a:xfrm>
            <a:off x="1066800" y="762000"/>
            <a:ext cx="7159625" cy="654050"/>
          </a:xfrm>
        </p:spPr>
        <p:txBody>
          <a:bodyPr>
            <a:normAutofit fontScale="90000"/>
          </a:bodyPr>
          <a:lstStyle/>
          <a:p>
            <a:pPr eaLnBrk="1" hangingPunct="1">
              <a:defRPr/>
            </a:pPr>
            <a:r>
              <a:rPr lang="en-US" sz="4000" dirty="0"/>
              <a:t>Methodology Involved in Network Analysis</a:t>
            </a:r>
          </a:p>
        </p:txBody>
      </p:sp>
      <p:sp>
        <p:nvSpPr>
          <p:cNvPr id="7171" name="Rectangle 11">
            <a:extLst>
              <a:ext uri="{FF2B5EF4-FFF2-40B4-BE49-F238E27FC236}">
                <a16:creationId xmlns:a16="http://schemas.microsoft.com/office/drawing/2014/main" id="{901386ED-AE95-48C1-8902-93D1A9EFDA1A}"/>
              </a:ext>
            </a:extLst>
          </p:cNvPr>
          <p:cNvSpPr>
            <a:spLocks noChangeArrowheads="1"/>
          </p:cNvSpPr>
          <p:nvPr/>
        </p:nvSpPr>
        <p:spPr bwMode="auto">
          <a:xfrm>
            <a:off x="2057400" y="1752600"/>
            <a:ext cx="4267200" cy="4572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Describing the Project</a:t>
            </a:r>
          </a:p>
        </p:txBody>
      </p:sp>
      <p:sp>
        <p:nvSpPr>
          <p:cNvPr id="7172" name="Line 12">
            <a:extLst>
              <a:ext uri="{FF2B5EF4-FFF2-40B4-BE49-F238E27FC236}">
                <a16:creationId xmlns:a16="http://schemas.microsoft.com/office/drawing/2014/main" id="{7199F9BE-E48A-46C1-BE6F-C17F4ED9DAC2}"/>
              </a:ext>
            </a:extLst>
          </p:cNvPr>
          <p:cNvSpPr>
            <a:spLocks noChangeShapeType="1"/>
          </p:cNvSpPr>
          <p:nvPr/>
        </p:nvSpPr>
        <p:spPr bwMode="auto">
          <a:xfrm>
            <a:off x="4191000" y="2209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3" name="Rectangle 13">
            <a:extLst>
              <a:ext uri="{FF2B5EF4-FFF2-40B4-BE49-F238E27FC236}">
                <a16:creationId xmlns:a16="http://schemas.microsoft.com/office/drawing/2014/main" id="{A8A5CF87-1567-4CA2-AA85-EDBC92B8028E}"/>
              </a:ext>
            </a:extLst>
          </p:cNvPr>
          <p:cNvSpPr>
            <a:spLocks noChangeArrowheads="1"/>
          </p:cNvSpPr>
          <p:nvPr/>
        </p:nvSpPr>
        <p:spPr bwMode="auto">
          <a:xfrm>
            <a:off x="2057400" y="2590800"/>
            <a:ext cx="4267200" cy="3810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solidFill>
                  <a:srgbClr val="000000"/>
                </a:solidFill>
              </a:rPr>
              <a:t>Diagramming the network</a:t>
            </a:r>
          </a:p>
        </p:txBody>
      </p:sp>
      <p:sp>
        <p:nvSpPr>
          <p:cNvPr id="7174" name="Line 14">
            <a:extLst>
              <a:ext uri="{FF2B5EF4-FFF2-40B4-BE49-F238E27FC236}">
                <a16:creationId xmlns:a16="http://schemas.microsoft.com/office/drawing/2014/main" id="{CB346119-7751-4E20-A407-DB49F7D74BC9}"/>
              </a:ext>
            </a:extLst>
          </p:cNvPr>
          <p:cNvSpPr>
            <a:spLocks noChangeShapeType="1"/>
          </p:cNvSpPr>
          <p:nvPr/>
        </p:nvSpPr>
        <p:spPr bwMode="auto">
          <a:xfrm>
            <a:off x="4191000" y="2971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75" name="Rectangle 15">
            <a:extLst>
              <a:ext uri="{FF2B5EF4-FFF2-40B4-BE49-F238E27FC236}">
                <a16:creationId xmlns:a16="http://schemas.microsoft.com/office/drawing/2014/main" id="{898062CF-6812-40A4-BCE2-7C6B4EBDC438}"/>
              </a:ext>
            </a:extLst>
          </p:cNvPr>
          <p:cNvSpPr>
            <a:spLocks noChangeArrowheads="1"/>
          </p:cNvSpPr>
          <p:nvPr/>
        </p:nvSpPr>
        <p:spPr bwMode="auto">
          <a:xfrm>
            <a:off x="2057400" y="3352800"/>
            <a:ext cx="4267200" cy="3810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Estimating the time of completion</a:t>
            </a:r>
          </a:p>
        </p:txBody>
      </p:sp>
      <p:sp>
        <p:nvSpPr>
          <p:cNvPr id="7176" name="Line 16">
            <a:extLst>
              <a:ext uri="{FF2B5EF4-FFF2-40B4-BE49-F238E27FC236}">
                <a16:creationId xmlns:a16="http://schemas.microsoft.com/office/drawing/2014/main" id="{46FE2D5A-2A99-45FE-A8C8-A4420AF10574}"/>
              </a:ext>
            </a:extLst>
          </p:cNvPr>
          <p:cNvSpPr>
            <a:spLocks noChangeShapeType="1"/>
          </p:cNvSpPr>
          <p:nvPr/>
        </p:nvSpPr>
        <p:spPr bwMode="auto">
          <a:xfrm>
            <a:off x="4114800" y="3733800"/>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7" name="Line 17">
            <a:extLst>
              <a:ext uri="{FF2B5EF4-FFF2-40B4-BE49-F238E27FC236}">
                <a16:creationId xmlns:a16="http://schemas.microsoft.com/office/drawing/2014/main" id="{ECC16199-3118-4C4D-884B-FE9DE2626990}"/>
              </a:ext>
            </a:extLst>
          </p:cNvPr>
          <p:cNvSpPr>
            <a:spLocks noChangeShapeType="1"/>
          </p:cNvSpPr>
          <p:nvPr/>
        </p:nvSpPr>
        <p:spPr bwMode="auto">
          <a:xfrm>
            <a:off x="4114800" y="41910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8" name="Rectangle 18">
            <a:extLst>
              <a:ext uri="{FF2B5EF4-FFF2-40B4-BE49-F238E27FC236}">
                <a16:creationId xmlns:a16="http://schemas.microsoft.com/office/drawing/2014/main" id="{30840C16-1B92-4F52-9B36-FB4ADF2CBB85}"/>
              </a:ext>
            </a:extLst>
          </p:cNvPr>
          <p:cNvSpPr>
            <a:spLocks noChangeArrowheads="1"/>
          </p:cNvSpPr>
          <p:nvPr/>
        </p:nvSpPr>
        <p:spPr bwMode="auto">
          <a:xfrm>
            <a:off x="4648200" y="3962400"/>
            <a:ext cx="1752600" cy="609600"/>
          </a:xfrm>
          <a:prstGeom prst="rect">
            <a:avLst/>
          </a:prstGeom>
          <a:solidFill>
            <a:schemeClr val="accent3">
              <a:lumMod val="60000"/>
              <a:lumOff val="4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Deterministic</a:t>
            </a:r>
          </a:p>
          <a:p>
            <a:pPr algn="ctr" eaLnBrk="1" hangingPunct="1"/>
            <a:r>
              <a:rPr lang="en-US" altLang="en-US" b="1" dirty="0">
                <a:solidFill>
                  <a:srgbClr val="000000"/>
                </a:solidFill>
              </a:rPr>
              <a:t>estimates</a:t>
            </a:r>
          </a:p>
        </p:txBody>
      </p:sp>
      <p:sp>
        <p:nvSpPr>
          <p:cNvPr id="7179" name="Line 19">
            <a:extLst>
              <a:ext uri="{FF2B5EF4-FFF2-40B4-BE49-F238E27FC236}">
                <a16:creationId xmlns:a16="http://schemas.microsoft.com/office/drawing/2014/main" id="{CF16F00A-4B60-4DA5-9724-140E058E8F0D}"/>
              </a:ext>
            </a:extLst>
          </p:cNvPr>
          <p:cNvSpPr>
            <a:spLocks noChangeShapeType="1"/>
          </p:cNvSpPr>
          <p:nvPr/>
        </p:nvSpPr>
        <p:spPr bwMode="auto">
          <a:xfrm>
            <a:off x="4114800" y="49530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80" name="Rectangle 20">
            <a:extLst>
              <a:ext uri="{FF2B5EF4-FFF2-40B4-BE49-F238E27FC236}">
                <a16:creationId xmlns:a16="http://schemas.microsoft.com/office/drawing/2014/main" id="{D46F6D77-D595-4199-8BE1-2AA5B1378BE6}"/>
              </a:ext>
            </a:extLst>
          </p:cNvPr>
          <p:cNvSpPr>
            <a:spLocks noChangeArrowheads="1"/>
          </p:cNvSpPr>
          <p:nvPr/>
        </p:nvSpPr>
        <p:spPr bwMode="auto">
          <a:xfrm>
            <a:off x="4632616" y="4724400"/>
            <a:ext cx="1752600" cy="609600"/>
          </a:xfrm>
          <a:prstGeom prst="rect">
            <a:avLst/>
          </a:prstGeom>
          <a:solidFill>
            <a:schemeClr val="accent3">
              <a:lumMod val="60000"/>
              <a:lumOff val="4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Probabilistic </a:t>
            </a:r>
          </a:p>
          <a:p>
            <a:pPr algn="ctr" eaLnBrk="1" hangingPunct="1"/>
            <a:r>
              <a:rPr lang="en-US" altLang="en-US" b="1" dirty="0">
                <a:solidFill>
                  <a:srgbClr val="000000"/>
                </a:solidFill>
              </a:rPr>
              <a:t>estimates</a:t>
            </a:r>
          </a:p>
        </p:txBody>
      </p:sp>
      <p:sp>
        <p:nvSpPr>
          <p:cNvPr id="7181" name="Line 21">
            <a:extLst>
              <a:ext uri="{FF2B5EF4-FFF2-40B4-BE49-F238E27FC236}">
                <a16:creationId xmlns:a16="http://schemas.microsoft.com/office/drawing/2014/main" id="{C31F620E-39DD-48C0-9B2C-99104CA4041C}"/>
              </a:ext>
            </a:extLst>
          </p:cNvPr>
          <p:cNvSpPr>
            <a:spLocks noChangeShapeType="1"/>
          </p:cNvSpPr>
          <p:nvPr/>
        </p:nvSpPr>
        <p:spPr bwMode="auto">
          <a:xfrm>
            <a:off x="4114800" y="51054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182" name="Rectangle 22">
            <a:extLst>
              <a:ext uri="{FF2B5EF4-FFF2-40B4-BE49-F238E27FC236}">
                <a16:creationId xmlns:a16="http://schemas.microsoft.com/office/drawing/2014/main" id="{0652902E-226F-4D1F-8CF1-F0FD6C1D7C06}"/>
              </a:ext>
            </a:extLst>
          </p:cNvPr>
          <p:cNvSpPr>
            <a:spLocks noChangeArrowheads="1"/>
          </p:cNvSpPr>
          <p:nvPr/>
        </p:nvSpPr>
        <p:spPr bwMode="auto">
          <a:xfrm>
            <a:off x="1828800" y="5562600"/>
            <a:ext cx="4572000" cy="4572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Monitoring the project progress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987-B796-4B35-8C87-1801D2C9F0A6}"/>
              </a:ext>
            </a:extLst>
          </p:cNvPr>
          <p:cNvSpPr>
            <a:spLocks noGrp="1"/>
          </p:cNvSpPr>
          <p:nvPr>
            <p:ph type="title"/>
          </p:nvPr>
        </p:nvSpPr>
        <p:spPr>
          <a:xfrm>
            <a:off x="1172633" y="609601"/>
            <a:ext cx="6798734" cy="838200"/>
          </a:xfrm>
        </p:spPr>
        <p:txBody>
          <a:bodyPr>
            <a:normAutofit fontScale="90000"/>
          </a:bodyPr>
          <a:lstStyle/>
          <a:p>
            <a:pPr algn="l">
              <a:defRPr/>
            </a:pPr>
            <a:r>
              <a:rPr lang="en-US" sz="2800" dirty="0"/>
              <a:t>QUESTION:</a:t>
            </a:r>
            <a:br>
              <a:rPr lang="en-US" sz="2800" dirty="0"/>
            </a:br>
            <a:r>
              <a:rPr lang="en-US" sz="2800" dirty="0"/>
              <a:t> Activity predecessor time estimates (weeks)</a:t>
            </a:r>
          </a:p>
        </p:txBody>
      </p:sp>
      <p:graphicFrame>
        <p:nvGraphicFramePr>
          <p:cNvPr id="4" name="Content Placeholder 3">
            <a:extLst>
              <a:ext uri="{FF2B5EF4-FFF2-40B4-BE49-F238E27FC236}">
                <a16:creationId xmlns:a16="http://schemas.microsoft.com/office/drawing/2014/main" id="{4C1744B2-E0CE-483B-BFE8-F2ED365C7A04}"/>
              </a:ext>
            </a:extLst>
          </p:cNvPr>
          <p:cNvGraphicFramePr>
            <a:graphicFrameLocks noGrp="1"/>
          </p:cNvGraphicFramePr>
          <p:nvPr>
            <p:ph idx="1"/>
            <p:extLst>
              <p:ext uri="{D42A27DB-BD31-4B8C-83A1-F6EECF244321}">
                <p14:modId xmlns:p14="http://schemas.microsoft.com/office/powerpoint/2010/main" val="343545899"/>
              </p:ext>
            </p:extLst>
          </p:nvPr>
        </p:nvGraphicFramePr>
        <p:xfrm>
          <a:off x="1028700" y="1676400"/>
          <a:ext cx="7086600" cy="3961463"/>
        </p:xfrm>
        <a:graphic>
          <a:graphicData uri="http://schemas.openxmlformats.org/drawingml/2006/table">
            <a:tbl>
              <a:tblPr firstRow="1" bandRow="1">
                <a:tableStyleId>{5C22544A-7EE6-4342-B048-85BDC9FD1C3A}</a:tableStyleId>
              </a:tblPr>
              <a:tblGrid>
                <a:gridCol w="1417320">
                  <a:extLst>
                    <a:ext uri="{9D8B030D-6E8A-4147-A177-3AD203B41FA5}">
                      <a16:colId xmlns:a16="http://schemas.microsoft.com/office/drawing/2014/main" val="20000"/>
                    </a:ext>
                  </a:extLst>
                </a:gridCol>
                <a:gridCol w="1732280">
                  <a:extLst>
                    <a:ext uri="{9D8B030D-6E8A-4147-A177-3AD203B41FA5}">
                      <a16:colId xmlns:a16="http://schemas.microsoft.com/office/drawing/2014/main" val="20001"/>
                    </a:ext>
                  </a:extLst>
                </a:gridCol>
                <a:gridCol w="1102360">
                  <a:extLst>
                    <a:ext uri="{9D8B030D-6E8A-4147-A177-3AD203B41FA5}">
                      <a16:colId xmlns:a16="http://schemas.microsoft.com/office/drawing/2014/main" val="20002"/>
                    </a:ext>
                  </a:extLst>
                </a:gridCol>
                <a:gridCol w="1417320">
                  <a:extLst>
                    <a:ext uri="{9D8B030D-6E8A-4147-A177-3AD203B41FA5}">
                      <a16:colId xmlns:a16="http://schemas.microsoft.com/office/drawing/2014/main" val="20003"/>
                    </a:ext>
                  </a:extLst>
                </a:gridCol>
                <a:gridCol w="1417320">
                  <a:extLst>
                    <a:ext uri="{9D8B030D-6E8A-4147-A177-3AD203B41FA5}">
                      <a16:colId xmlns:a16="http://schemas.microsoft.com/office/drawing/2014/main" val="20004"/>
                    </a:ext>
                  </a:extLst>
                </a:gridCol>
              </a:tblGrid>
              <a:tr h="924341">
                <a:tc>
                  <a:txBody>
                    <a:bodyPr/>
                    <a:lstStyle/>
                    <a:p>
                      <a:pPr algn="ctr"/>
                      <a:r>
                        <a:rPr lang="en-US" sz="2400" b="1" dirty="0"/>
                        <a:t>activity</a:t>
                      </a:r>
                    </a:p>
                  </a:txBody>
                  <a:tcPr/>
                </a:tc>
                <a:tc>
                  <a:txBody>
                    <a:bodyPr/>
                    <a:lstStyle/>
                    <a:p>
                      <a:pPr algn="ctr"/>
                      <a:r>
                        <a:rPr lang="en-US" sz="2400" b="1" dirty="0"/>
                        <a:t>Preceding activity</a:t>
                      </a:r>
                    </a:p>
                  </a:txBody>
                  <a:tcPr/>
                </a:tc>
                <a:tc>
                  <a:txBody>
                    <a:bodyPr/>
                    <a:lstStyle/>
                    <a:p>
                      <a:pPr algn="ctr"/>
                      <a:r>
                        <a:rPr lang="en-US" sz="2400" b="1" dirty="0"/>
                        <a:t>to</a:t>
                      </a:r>
                    </a:p>
                  </a:txBody>
                  <a:tcPr/>
                </a:tc>
                <a:tc>
                  <a:txBody>
                    <a:bodyPr/>
                    <a:lstStyle/>
                    <a:p>
                      <a:pPr algn="ctr"/>
                      <a:r>
                        <a:rPr lang="en-US" sz="2400" b="1" dirty="0"/>
                        <a:t>tm</a:t>
                      </a:r>
                    </a:p>
                  </a:txBody>
                  <a:tcPr/>
                </a:tc>
                <a:tc>
                  <a:txBody>
                    <a:bodyPr/>
                    <a:lstStyle/>
                    <a:p>
                      <a:pPr algn="ctr"/>
                      <a:r>
                        <a:rPr lang="en-US" sz="2400" b="1" dirty="0"/>
                        <a:t>tp</a:t>
                      </a:r>
                    </a:p>
                  </a:txBody>
                  <a:tcPr/>
                </a:tc>
                <a:extLst>
                  <a:ext uri="{0D108BD9-81ED-4DB2-BD59-A6C34878D82A}">
                    <a16:rowId xmlns:a16="http://schemas.microsoft.com/office/drawing/2014/main" val="10000"/>
                  </a:ext>
                </a:extLst>
              </a:tr>
              <a:tr h="3037122">
                <a:tc>
                  <a:txBody>
                    <a:bodyPr/>
                    <a:lstStyle/>
                    <a:p>
                      <a:pPr algn="ctr"/>
                      <a:r>
                        <a:rPr lang="en-US" sz="2400" b="1" dirty="0"/>
                        <a:t>A</a:t>
                      </a:r>
                    </a:p>
                    <a:p>
                      <a:pPr algn="ctr"/>
                      <a:r>
                        <a:rPr lang="en-US" sz="2400" b="1" dirty="0"/>
                        <a:t>B</a:t>
                      </a:r>
                    </a:p>
                    <a:p>
                      <a:pPr algn="ctr"/>
                      <a:r>
                        <a:rPr lang="en-US" sz="2400" b="1" dirty="0"/>
                        <a:t>C</a:t>
                      </a:r>
                    </a:p>
                    <a:p>
                      <a:pPr algn="ctr"/>
                      <a:r>
                        <a:rPr lang="en-US" sz="2400" b="1" dirty="0"/>
                        <a:t>D</a:t>
                      </a:r>
                    </a:p>
                    <a:p>
                      <a:pPr algn="ctr"/>
                      <a:r>
                        <a:rPr lang="en-US" sz="2400" b="1" dirty="0"/>
                        <a:t>E</a:t>
                      </a:r>
                    </a:p>
                    <a:p>
                      <a:pPr algn="ctr"/>
                      <a:r>
                        <a:rPr lang="en-US" sz="2400" b="1" dirty="0"/>
                        <a:t>F</a:t>
                      </a:r>
                    </a:p>
                    <a:p>
                      <a:pPr algn="ctr"/>
                      <a:r>
                        <a:rPr lang="en-US" sz="2400" b="1" dirty="0"/>
                        <a:t>G</a:t>
                      </a:r>
                    </a:p>
                  </a:txBody>
                  <a:tcPr/>
                </a:tc>
                <a:tc>
                  <a:txBody>
                    <a:bodyPr/>
                    <a:lstStyle/>
                    <a:p>
                      <a:pPr algn="ctr"/>
                      <a:r>
                        <a:rPr lang="en-US" sz="2400" b="1" dirty="0"/>
                        <a:t>-</a:t>
                      </a:r>
                    </a:p>
                    <a:p>
                      <a:pPr algn="ctr"/>
                      <a:r>
                        <a:rPr lang="en-US" sz="2400" b="1" dirty="0"/>
                        <a:t>-</a:t>
                      </a:r>
                    </a:p>
                    <a:p>
                      <a:pPr algn="ctr"/>
                      <a:r>
                        <a:rPr lang="en-US" sz="2400" b="1" dirty="0"/>
                        <a:t>A</a:t>
                      </a:r>
                    </a:p>
                    <a:p>
                      <a:pPr algn="ctr"/>
                      <a:r>
                        <a:rPr lang="en-US" sz="2400" b="1" dirty="0"/>
                        <a:t>A</a:t>
                      </a:r>
                    </a:p>
                    <a:p>
                      <a:pPr algn="ctr"/>
                      <a:r>
                        <a:rPr lang="en-US" sz="2400" b="1" dirty="0"/>
                        <a:t>B</a:t>
                      </a:r>
                    </a:p>
                    <a:p>
                      <a:pPr algn="ctr"/>
                      <a:r>
                        <a:rPr lang="en-US" sz="2400" b="1" dirty="0"/>
                        <a:t>C</a:t>
                      </a:r>
                    </a:p>
                    <a:p>
                      <a:pPr algn="ctr"/>
                      <a:r>
                        <a:rPr lang="en-US" sz="2400" b="1" dirty="0"/>
                        <a:t>D,E</a:t>
                      </a:r>
                    </a:p>
                  </a:txBody>
                  <a:tcPr/>
                </a:tc>
                <a:tc>
                  <a:txBody>
                    <a:bodyPr/>
                    <a:lstStyle/>
                    <a:p>
                      <a:pPr algn="ctr"/>
                      <a:r>
                        <a:rPr lang="en-US" sz="2400" b="1" i="0" dirty="0"/>
                        <a:t>2</a:t>
                      </a:r>
                    </a:p>
                    <a:p>
                      <a:pPr algn="ctr"/>
                      <a:r>
                        <a:rPr lang="en-US" sz="2400" b="1" i="0" dirty="0"/>
                        <a:t>2</a:t>
                      </a:r>
                    </a:p>
                    <a:p>
                      <a:pPr algn="ctr"/>
                      <a:r>
                        <a:rPr lang="en-US" sz="2400" b="1" i="0" dirty="0"/>
                        <a:t>1</a:t>
                      </a:r>
                    </a:p>
                    <a:p>
                      <a:pPr algn="ctr"/>
                      <a:r>
                        <a:rPr lang="en-US" sz="2400" b="1" i="0" dirty="0"/>
                        <a:t>4</a:t>
                      </a:r>
                    </a:p>
                    <a:p>
                      <a:pPr algn="ctr"/>
                      <a:r>
                        <a:rPr lang="en-US" sz="2400" b="1" i="0" dirty="0"/>
                        <a:t>4</a:t>
                      </a:r>
                    </a:p>
                    <a:p>
                      <a:pPr algn="ctr"/>
                      <a:r>
                        <a:rPr lang="en-US" sz="2400" b="1" i="0" dirty="0"/>
                        <a:t>3</a:t>
                      </a:r>
                    </a:p>
                    <a:p>
                      <a:pPr algn="ctr"/>
                      <a:r>
                        <a:rPr lang="en-US" sz="2400" b="1" i="0" dirty="0"/>
                        <a:t>1</a:t>
                      </a:r>
                    </a:p>
                  </a:txBody>
                  <a:tcPr/>
                </a:tc>
                <a:tc>
                  <a:txBody>
                    <a:bodyPr/>
                    <a:lstStyle/>
                    <a:p>
                      <a:pPr algn="ctr"/>
                      <a:r>
                        <a:rPr lang="en-US" sz="2400" b="1" i="0" dirty="0"/>
                        <a:t>3</a:t>
                      </a:r>
                    </a:p>
                    <a:p>
                      <a:pPr algn="ctr"/>
                      <a:r>
                        <a:rPr lang="en-US" sz="2400" b="1" i="0" dirty="0"/>
                        <a:t>3</a:t>
                      </a:r>
                    </a:p>
                    <a:p>
                      <a:pPr algn="ctr"/>
                      <a:r>
                        <a:rPr lang="en-US" sz="2400" b="1" i="0" dirty="0"/>
                        <a:t>2</a:t>
                      </a:r>
                    </a:p>
                    <a:p>
                      <a:pPr algn="ctr"/>
                      <a:r>
                        <a:rPr lang="en-US" sz="2400" b="1" i="0" dirty="0"/>
                        <a:t>6</a:t>
                      </a:r>
                    </a:p>
                    <a:p>
                      <a:pPr algn="ctr"/>
                      <a:r>
                        <a:rPr lang="en-US" sz="2400" b="1" i="0" dirty="0"/>
                        <a:t>5</a:t>
                      </a:r>
                    </a:p>
                    <a:p>
                      <a:pPr algn="ctr"/>
                      <a:r>
                        <a:rPr lang="en-US" sz="2400" b="1" i="0" dirty="0"/>
                        <a:t>4</a:t>
                      </a:r>
                    </a:p>
                    <a:p>
                      <a:pPr algn="ctr"/>
                      <a:r>
                        <a:rPr lang="en-US" sz="2400" b="1" i="0" dirty="0"/>
                        <a:t>1</a:t>
                      </a:r>
                    </a:p>
                  </a:txBody>
                  <a:tcPr/>
                </a:tc>
                <a:tc>
                  <a:txBody>
                    <a:bodyPr/>
                    <a:lstStyle/>
                    <a:p>
                      <a:pPr algn="ctr"/>
                      <a:r>
                        <a:rPr lang="en-US" sz="2400" b="1" dirty="0"/>
                        <a:t>10</a:t>
                      </a:r>
                    </a:p>
                    <a:p>
                      <a:pPr algn="ctr"/>
                      <a:r>
                        <a:rPr lang="en-US" sz="2400" b="1" dirty="0"/>
                        <a:t>4</a:t>
                      </a:r>
                    </a:p>
                    <a:p>
                      <a:pPr algn="ctr"/>
                      <a:r>
                        <a:rPr lang="en-US" sz="2400" b="1" dirty="0"/>
                        <a:t>3</a:t>
                      </a:r>
                    </a:p>
                    <a:p>
                      <a:pPr algn="ctr"/>
                      <a:r>
                        <a:rPr lang="en-US" sz="2400" b="1" dirty="0"/>
                        <a:t>14</a:t>
                      </a:r>
                    </a:p>
                    <a:p>
                      <a:pPr algn="ctr"/>
                      <a:r>
                        <a:rPr lang="en-US" sz="2400" b="1" dirty="0"/>
                        <a:t>12</a:t>
                      </a:r>
                    </a:p>
                    <a:p>
                      <a:pPr algn="ctr"/>
                      <a:r>
                        <a:rPr lang="en-US" sz="2400" b="1" dirty="0"/>
                        <a:t>5</a:t>
                      </a:r>
                    </a:p>
                    <a:p>
                      <a:pPr algn="ctr"/>
                      <a:r>
                        <a:rPr lang="en-US" sz="2400" b="1" dirty="0"/>
                        <a:t>7</a:t>
                      </a:r>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C0F2C8-5C1D-498E-BBB4-2AD28846F714}"/>
              </a:ext>
            </a:extLst>
          </p:cNvPr>
          <p:cNvSpPr>
            <a:spLocks noGrp="1"/>
          </p:cNvSpPr>
          <p:nvPr>
            <p:ph idx="1"/>
          </p:nvPr>
        </p:nvSpPr>
        <p:spPr>
          <a:xfrm>
            <a:off x="990600" y="2667000"/>
            <a:ext cx="7620000" cy="2209799"/>
          </a:xfrm>
        </p:spPr>
        <p:txBody>
          <a:bodyPr>
            <a:normAutofit/>
          </a:bodyPr>
          <a:lstStyle/>
          <a:p>
            <a:pPr>
              <a:defRPr/>
            </a:pPr>
            <a:r>
              <a:rPr lang="en-US" dirty="0"/>
              <a:t>Find the expected duration and variance of each activity.</a:t>
            </a:r>
          </a:p>
          <a:p>
            <a:pPr>
              <a:defRPr/>
            </a:pPr>
            <a:r>
              <a:rPr lang="en-US" dirty="0"/>
              <a:t>What is the expected project length?</a:t>
            </a:r>
          </a:p>
          <a:p>
            <a:pPr>
              <a:defRPr/>
            </a:pPr>
            <a:r>
              <a:rPr lang="en-US" dirty="0"/>
              <a:t>Calculate the variance &amp;standard deviation of the project length.</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C4DC46F-9EB3-4D0F-9D81-5D0892BD3E37}"/>
              </a:ext>
            </a:extLst>
          </p:cNvPr>
          <p:cNvGraphicFramePr>
            <a:graphicFrameLocks noGrp="1"/>
          </p:cNvGraphicFramePr>
          <p:nvPr>
            <p:ph idx="1"/>
            <p:extLst>
              <p:ext uri="{D42A27DB-BD31-4B8C-83A1-F6EECF244321}">
                <p14:modId xmlns:p14="http://schemas.microsoft.com/office/powerpoint/2010/main" val="1564648821"/>
              </p:ext>
            </p:extLst>
          </p:nvPr>
        </p:nvGraphicFramePr>
        <p:xfrm>
          <a:off x="1143000" y="685800"/>
          <a:ext cx="7086600" cy="4724400"/>
        </p:xfrm>
        <a:graphic>
          <a:graphicData uri="http://schemas.openxmlformats.org/drawingml/2006/table">
            <a:tbl>
              <a:tblPr firstRow="1" bandRow="1">
                <a:tableStyleId>{5C22544A-7EE6-4342-B048-85BDC9FD1C3A}</a:tableStyleId>
              </a:tblPr>
              <a:tblGrid>
                <a:gridCol w="1706033">
                  <a:extLst>
                    <a:ext uri="{9D8B030D-6E8A-4147-A177-3AD203B41FA5}">
                      <a16:colId xmlns:a16="http://schemas.microsoft.com/office/drawing/2014/main" val="20000"/>
                    </a:ext>
                  </a:extLst>
                </a:gridCol>
                <a:gridCol w="1049867">
                  <a:extLst>
                    <a:ext uri="{9D8B030D-6E8A-4147-A177-3AD203B41FA5}">
                      <a16:colId xmlns:a16="http://schemas.microsoft.com/office/drawing/2014/main" val="20001"/>
                    </a:ext>
                  </a:extLst>
                </a:gridCol>
                <a:gridCol w="984250">
                  <a:extLst>
                    <a:ext uri="{9D8B030D-6E8A-4147-A177-3AD203B41FA5}">
                      <a16:colId xmlns:a16="http://schemas.microsoft.com/office/drawing/2014/main" val="20002"/>
                    </a:ext>
                  </a:extLst>
                </a:gridCol>
                <a:gridCol w="98425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gridCol w="1574800">
                  <a:extLst>
                    <a:ext uri="{9D8B030D-6E8A-4147-A177-3AD203B41FA5}">
                      <a16:colId xmlns:a16="http://schemas.microsoft.com/office/drawing/2014/main" val="20005"/>
                    </a:ext>
                  </a:extLst>
                </a:gridCol>
              </a:tblGrid>
              <a:tr h="1579745">
                <a:tc>
                  <a:txBody>
                    <a:bodyPr/>
                    <a:lstStyle/>
                    <a:p>
                      <a:pPr algn="ctr"/>
                      <a:r>
                        <a:rPr lang="en-US" sz="2400" b="1" dirty="0"/>
                        <a:t>activity</a:t>
                      </a:r>
                    </a:p>
                  </a:txBody>
                  <a:tcPr marT="45713" marB="45713"/>
                </a:tc>
                <a:tc>
                  <a:txBody>
                    <a:bodyPr/>
                    <a:lstStyle/>
                    <a:p>
                      <a:pPr algn="ctr"/>
                      <a:r>
                        <a:rPr lang="en-US" sz="2400" b="1" dirty="0"/>
                        <a:t>to</a:t>
                      </a:r>
                    </a:p>
                  </a:txBody>
                  <a:tcPr marT="45713" marB="45713"/>
                </a:tc>
                <a:tc>
                  <a:txBody>
                    <a:bodyPr/>
                    <a:lstStyle/>
                    <a:p>
                      <a:pPr algn="ctr"/>
                      <a:r>
                        <a:rPr lang="en-US" sz="2400" b="1" dirty="0"/>
                        <a:t>Tm</a:t>
                      </a:r>
                    </a:p>
                    <a:p>
                      <a:pPr algn="ctr"/>
                      <a:endParaRPr lang="en-US" sz="2400" b="1" dirty="0"/>
                    </a:p>
                  </a:txBody>
                  <a:tcPr marT="45713" marB="45713"/>
                </a:tc>
                <a:tc>
                  <a:txBody>
                    <a:bodyPr/>
                    <a:lstStyle/>
                    <a:p>
                      <a:pPr algn="ctr"/>
                      <a:r>
                        <a:rPr lang="en-US" sz="2400" b="1" dirty="0"/>
                        <a:t>tp</a:t>
                      </a:r>
                    </a:p>
                  </a:txBody>
                  <a:tcPr marT="45713" marB="45713"/>
                </a:tc>
                <a:tc>
                  <a:txBody>
                    <a:bodyPr/>
                    <a:lstStyle/>
                    <a:p>
                      <a:pPr algn="ctr"/>
                      <a:r>
                        <a:rPr lang="en-US" sz="2400" b="1" dirty="0"/>
                        <a:t>te</a:t>
                      </a:r>
                    </a:p>
                  </a:txBody>
                  <a:tcPr marT="45713" marB="45713"/>
                </a:tc>
                <a:tc>
                  <a:txBody>
                    <a:bodyPr/>
                    <a:lstStyle/>
                    <a:p>
                      <a:pPr algn="ctr"/>
                      <a:r>
                        <a:rPr lang="en-US" sz="2400" b="1" dirty="0"/>
                        <a:t>variance</a:t>
                      </a:r>
                    </a:p>
                  </a:txBody>
                  <a:tcPr marT="45713" marB="45713"/>
                </a:tc>
                <a:extLst>
                  <a:ext uri="{0D108BD9-81ED-4DB2-BD59-A6C34878D82A}">
                    <a16:rowId xmlns:a16="http://schemas.microsoft.com/office/drawing/2014/main" val="10000"/>
                  </a:ext>
                </a:extLst>
              </a:tr>
              <a:tr h="3144655">
                <a:tc>
                  <a:txBody>
                    <a:bodyPr/>
                    <a:lstStyle/>
                    <a:p>
                      <a:pPr algn="ctr"/>
                      <a:r>
                        <a:rPr lang="en-US" sz="2400" b="1" dirty="0"/>
                        <a:t>A</a:t>
                      </a:r>
                    </a:p>
                    <a:p>
                      <a:pPr algn="ctr"/>
                      <a:r>
                        <a:rPr lang="en-US" sz="2400" b="1" dirty="0"/>
                        <a:t>B</a:t>
                      </a:r>
                    </a:p>
                    <a:p>
                      <a:pPr algn="ctr"/>
                      <a:r>
                        <a:rPr lang="en-US" sz="2400" b="1" dirty="0"/>
                        <a:t>C</a:t>
                      </a:r>
                    </a:p>
                    <a:p>
                      <a:pPr algn="ctr"/>
                      <a:r>
                        <a:rPr lang="en-US" sz="2400" b="1" dirty="0"/>
                        <a:t>D</a:t>
                      </a:r>
                    </a:p>
                    <a:p>
                      <a:pPr algn="ctr"/>
                      <a:r>
                        <a:rPr lang="en-US" sz="2400" b="1" dirty="0"/>
                        <a:t>E</a:t>
                      </a:r>
                    </a:p>
                    <a:p>
                      <a:pPr algn="ctr"/>
                      <a:r>
                        <a:rPr lang="en-US" sz="2400" b="1" dirty="0"/>
                        <a:t>F</a:t>
                      </a:r>
                    </a:p>
                    <a:p>
                      <a:pPr algn="ctr"/>
                      <a:r>
                        <a:rPr lang="en-US" sz="2400" b="1" dirty="0"/>
                        <a:t>G</a:t>
                      </a:r>
                    </a:p>
                  </a:txBody>
                  <a:tcPr marT="45713" marB="45713"/>
                </a:tc>
                <a:tc>
                  <a:txBody>
                    <a:bodyPr/>
                    <a:lstStyle/>
                    <a:p>
                      <a:pPr algn="ctr"/>
                      <a:r>
                        <a:rPr lang="en-US" sz="2400" b="1" dirty="0"/>
                        <a:t>2</a:t>
                      </a:r>
                    </a:p>
                    <a:p>
                      <a:pPr algn="ctr"/>
                      <a:r>
                        <a:rPr lang="en-US" sz="2400" b="1" dirty="0"/>
                        <a:t>2</a:t>
                      </a:r>
                    </a:p>
                    <a:p>
                      <a:pPr algn="ctr"/>
                      <a:r>
                        <a:rPr lang="en-US" sz="2400" b="1" dirty="0"/>
                        <a:t>1</a:t>
                      </a:r>
                    </a:p>
                    <a:p>
                      <a:pPr algn="ctr"/>
                      <a:r>
                        <a:rPr lang="en-US" sz="2400" b="1" dirty="0"/>
                        <a:t>4</a:t>
                      </a:r>
                    </a:p>
                    <a:p>
                      <a:pPr algn="ctr"/>
                      <a:r>
                        <a:rPr lang="en-US" sz="2400" b="1" dirty="0"/>
                        <a:t>4</a:t>
                      </a:r>
                    </a:p>
                    <a:p>
                      <a:pPr algn="ctr"/>
                      <a:r>
                        <a:rPr lang="en-US" sz="2400" b="1" dirty="0"/>
                        <a:t>3</a:t>
                      </a:r>
                    </a:p>
                    <a:p>
                      <a:pPr algn="ctr"/>
                      <a:r>
                        <a:rPr lang="en-US" sz="2400" b="1" dirty="0"/>
                        <a:t>1</a:t>
                      </a:r>
                    </a:p>
                  </a:txBody>
                  <a:tcPr marT="45713" marB="45713"/>
                </a:tc>
                <a:tc>
                  <a:txBody>
                    <a:bodyPr/>
                    <a:lstStyle/>
                    <a:p>
                      <a:pPr algn="ctr"/>
                      <a:r>
                        <a:rPr lang="en-US" sz="2400" b="1" dirty="0"/>
                        <a:t>3</a:t>
                      </a:r>
                    </a:p>
                    <a:p>
                      <a:pPr algn="ctr"/>
                      <a:r>
                        <a:rPr lang="en-US" sz="2400" b="1" dirty="0"/>
                        <a:t>3</a:t>
                      </a:r>
                    </a:p>
                    <a:p>
                      <a:pPr algn="ctr"/>
                      <a:r>
                        <a:rPr lang="en-US" sz="2400" b="1" dirty="0"/>
                        <a:t>2</a:t>
                      </a:r>
                    </a:p>
                    <a:p>
                      <a:pPr algn="ctr"/>
                      <a:r>
                        <a:rPr lang="en-US" sz="2400" b="1" dirty="0"/>
                        <a:t>6</a:t>
                      </a:r>
                    </a:p>
                    <a:p>
                      <a:pPr algn="ctr"/>
                      <a:r>
                        <a:rPr lang="en-US" sz="2400" b="1" dirty="0"/>
                        <a:t>5</a:t>
                      </a:r>
                    </a:p>
                    <a:p>
                      <a:pPr algn="ctr"/>
                      <a:r>
                        <a:rPr lang="en-US" sz="2400" b="1" dirty="0"/>
                        <a:t>4</a:t>
                      </a:r>
                    </a:p>
                    <a:p>
                      <a:pPr algn="ctr"/>
                      <a:r>
                        <a:rPr lang="en-US" sz="2400" b="1" dirty="0"/>
                        <a:t>2</a:t>
                      </a:r>
                    </a:p>
                  </a:txBody>
                  <a:tcPr marT="45713" marB="45713"/>
                </a:tc>
                <a:tc>
                  <a:txBody>
                    <a:bodyPr/>
                    <a:lstStyle/>
                    <a:p>
                      <a:pPr algn="ctr"/>
                      <a:r>
                        <a:rPr lang="en-US" sz="2400" b="1" dirty="0"/>
                        <a:t>10</a:t>
                      </a:r>
                    </a:p>
                    <a:p>
                      <a:pPr algn="ctr"/>
                      <a:r>
                        <a:rPr lang="en-US" sz="2400" b="1" dirty="0"/>
                        <a:t>4</a:t>
                      </a:r>
                    </a:p>
                    <a:p>
                      <a:pPr algn="ctr"/>
                      <a:r>
                        <a:rPr lang="en-US" sz="2400" b="1" dirty="0"/>
                        <a:t>3</a:t>
                      </a:r>
                    </a:p>
                    <a:p>
                      <a:pPr algn="ctr"/>
                      <a:r>
                        <a:rPr lang="en-US" sz="2400" b="1" dirty="0"/>
                        <a:t>14</a:t>
                      </a:r>
                    </a:p>
                    <a:p>
                      <a:pPr algn="ctr"/>
                      <a:r>
                        <a:rPr lang="en-US" sz="2400" b="1" dirty="0"/>
                        <a:t>12</a:t>
                      </a:r>
                    </a:p>
                    <a:p>
                      <a:pPr algn="ctr"/>
                      <a:r>
                        <a:rPr lang="en-US" sz="2400" b="1" dirty="0"/>
                        <a:t>5</a:t>
                      </a:r>
                    </a:p>
                    <a:p>
                      <a:pPr algn="ctr"/>
                      <a:r>
                        <a:rPr lang="en-US" sz="2400" b="1" dirty="0"/>
                        <a:t>7</a:t>
                      </a:r>
                    </a:p>
                  </a:txBody>
                  <a:tcPr marT="45713" marB="45713"/>
                </a:tc>
                <a:tc>
                  <a:txBody>
                    <a:bodyPr/>
                    <a:lstStyle/>
                    <a:p>
                      <a:pPr algn="ctr"/>
                      <a:r>
                        <a:rPr lang="en-US" sz="2400" b="1" dirty="0"/>
                        <a:t>4</a:t>
                      </a:r>
                    </a:p>
                    <a:p>
                      <a:pPr algn="ctr"/>
                      <a:r>
                        <a:rPr lang="en-US" sz="2400" b="1" dirty="0"/>
                        <a:t>3</a:t>
                      </a:r>
                    </a:p>
                    <a:p>
                      <a:pPr algn="ctr"/>
                      <a:r>
                        <a:rPr lang="en-US" sz="2400" b="1" dirty="0"/>
                        <a:t>2</a:t>
                      </a:r>
                    </a:p>
                    <a:p>
                      <a:pPr algn="ctr"/>
                      <a:r>
                        <a:rPr lang="en-US" sz="2400" b="1" dirty="0"/>
                        <a:t>7</a:t>
                      </a:r>
                    </a:p>
                    <a:p>
                      <a:pPr algn="ctr"/>
                      <a:r>
                        <a:rPr lang="en-US" sz="2400" b="1" dirty="0"/>
                        <a:t>6</a:t>
                      </a:r>
                    </a:p>
                    <a:p>
                      <a:pPr algn="ctr"/>
                      <a:r>
                        <a:rPr lang="en-US" sz="2400" b="1" dirty="0"/>
                        <a:t>4</a:t>
                      </a:r>
                    </a:p>
                    <a:p>
                      <a:pPr algn="ctr"/>
                      <a:r>
                        <a:rPr lang="en-US" sz="2400" b="1" dirty="0"/>
                        <a:t>2</a:t>
                      </a:r>
                    </a:p>
                  </a:txBody>
                  <a:tcPr marT="45713" marB="45713"/>
                </a:tc>
                <a:tc>
                  <a:txBody>
                    <a:bodyPr/>
                    <a:lstStyle/>
                    <a:p>
                      <a:pPr algn="ctr"/>
                      <a:r>
                        <a:rPr lang="en-US" sz="2400" b="1" dirty="0"/>
                        <a:t>16/9</a:t>
                      </a:r>
                    </a:p>
                    <a:p>
                      <a:pPr algn="ctr"/>
                      <a:r>
                        <a:rPr lang="en-US" sz="2400" b="1" dirty="0"/>
                        <a:t>1/9</a:t>
                      </a:r>
                    </a:p>
                    <a:p>
                      <a:pPr algn="ctr"/>
                      <a:r>
                        <a:rPr lang="en-US" sz="2400" b="1" dirty="0"/>
                        <a:t>1/9</a:t>
                      </a:r>
                    </a:p>
                    <a:p>
                      <a:pPr algn="ctr"/>
                      <a:r>
                        <a:rPr lang="en-US" sz="2400" b="1" dirty="0"/>
                        <a:t>25/9</a:t>
                      </a:r>
                    </a:p>
                    <a:p>
                      <a:pPr algn="ctr"/>
                      <a:r>
                        <a:rPr lang="en-US" sz="2400" b="1" dirty="0"/>
                        <a:t>16/9</a:t>
                      </a:r>
                    </a:p>
                    <a:p>
                      <a:pPr algn="ctr"/>
                      <a:r>
                        <a:rPr lang="en-US" sz="2400" b="1" dirty="0"/>
                        <a:t>1/9</a:t>
                      </a:r>
                    </a:p>
                    <a:p>
                      <a:pPr algn="ctr"/>
                      <a:r>
                        <a:rPr lang="en-US" sz="2400" b="1" dirty="0"/>
                        <a:t>1</a:t>
                      </a:r>
                    </a:p>
                  </a:txBody>
                  <a:tcPr marT="45713" marB="45713"/>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3B443-8867-468B-95AE-7897584E1632}"/>
              </a:ext>
            </a:extLst>
          </p:cNvPr>
          <p:cNvSpPr>
            <a:spLocks noGrp="1"/>
          </p:cNvSpPr>
          <p:nvPr>
            <p:ph idx="4294967295"/>
          </p:nvPr>
        </p:nvSpPr>
        <p:spPr>
          <a:xfrm>
            <a:off x="762000" y="914400"/>
            <a:ext cx="7315200" cy="5181600"/>
          </a:xfrm>
        </p:spPr>
        <p:txBody>
          <a:bodyPr>
            <a:noAutofit/>
          </a:bodyPr>
          <a:lstStyle/>
          <a:p>
            <a:pPr>
              <a:buFont typeface="Wingdings" panose="05000000000000000000" pitchFamily="2" charset="2"/>
              <a:buNone/>
              <a:defRPr/>
            </a:pPr>
            <a:r>
              <a:rPr lang="en-US" dirty="0"/>
              <a:t>Various paths &amp;expected project length</a:t>
            </a:r>
          </a:p>
          <a:p>
            <a:pPr>
              <a:buFont typeface="Wingdings" panose="05000000000000000000" pitchFamily="2" charset="2"/>
              <a:buNone/>
              <a:defRPr/>
            </a:pPr>
            <a:r>
              <a:rPr lang="en-US" dirty="0"/>
              <a:t>         A-C-F  =  4+2+4 = 10</a:t>
            </a:r>
          </a:p>
          <a:p>
            <a:pPr>
              <a:buFont typeface="Wingdings" panose="05000000000000000000" pitchFamily="2" charset="2"/>
              <a:buNone/>
              <a:defRPr/>
            </a:pPr>
            <a:r>
              <a:rPr lang="en-US" dirty="0"/>
              <a:t>         A-D-G =  4+7+2 = 13 CRITICAL PATH </a:t>
            </a:r>
          </a:p>
          <a:p>
            <a:pPr>
              <a:buFont typeface="Wingdings" panose="05000000000000000000" pitchFamily="2" charset="2"/>
              <a:buNone/>
              <a:defRPr/>
            </a:pPr>
            <a:r>
              <a:rPr lang="en-US" dirty="0"/>
              <a:t>         B-E-G  =  3+6+2 =  11</a:t>
            </a:r>
          </a:p>
          <a:p>
            <a:pPr>
              <a:buFont typeface="Wingdings" panose="05000000000000000000" pitchFamily="2" charset="2"/>
              <a:buNone/>
              <a:defRPr/>
            </a:pPr>
            <a:r>
              <a:rPr lang="en-US" dirty="0"/>
              <a:t>Thus critical path is A-D-G with an expected length of 13 days. Hence the expected project length is 13 days.</a:t>
            </a:r>
          </a:p>
          <a:p>
            <a:pPr>
              <a:buFont typeface="Wingdings" panose="05000000000000000000" pitchFamily="2" charset="2"/>
              <a:buNone/>
              <a:defRPr/>
            </a:pPr>
            <a:endParaRPr lang="en-US" dirty="0"/>
          </a:p>
          <a:p>
            <a:pPr>
              <a:buFont typeface="Wingdings" panose="05000000000000000000" pitchFamily="2" charset="2"/>
              <a:buNone/>
              <a:defRPr/>
            </a:pPr>
            <a:r>
              <a:rPr lang="en-US" dirty="0"/>
              <a:t>Project variance = 16/9 + 25/9 + 1 = 50/9</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890FD-88E5-4D55-84EB-6349AB1FD8C7}"/>
              </a:ext>
            </a:extLst>
          </p:cNvPr>
          <p:cNvPicPr>
            <a:picLocks noChangeAspect="1"/>
          </p:cNvPicPr>
          <p:nvPr/>
        </p:nvPicPr>
        <p:blipFill rotWithShape="1">
          <a:blip r:embed="rId2"/>
          <a:srcRect l="30000" t="17407" r="30000" b="5556"/>
          <a:stretch/>
        </p:blipFill>
        <p:spPr>
          <a:xfrm>
            <a:off x="685800" y="698500"/>
            <a:ext cx="3657600" cy="3962400"/>
          </a:xfrm>
          <a:prstGeom prst="rect">
            <a:avLst/>
          </a:prstGeom>
        </p:spPr>
      </p:pic>
      <p:pic>
        <p:nvPicPr>
          <p:cNvPr id="5" name="Picture 4">
            <a:extLst>
              <a:ext uri="{FF2B5EF4-FFF2-40B4-BE49-F238E27FC236}">
                <a16:creationId xmlns:a16="http://schemas.microsoft.com/office/drawing/2014/main" id="{05F36BCF-BEB2-44D2-914F-129452E8B2BD}"/>
              </a:ext>
            </a:extLst>
          </p:cNvPr>
          <p:cNvPicPr>
            <a:picLocks noChangeAspect="1"/>
          </p:cNvPicPr>
          <p:nvPr/>
        </p:nvPicPr>
        <p:blipFill rotWithShape="1">
          <a:blip r:embed="rId3"/>
          <a:srcRect l="30000" t="24814" r="30000" b="48519"/>
          <a:stretch/>
        </p:blipFill>
        <p:spPr>
          <a:xfrm>
            <a:off x="685800" y="4648200"/>
            <a:ext cx="3657600" cy="1371600"/>
          </a:xfrm>
          <a:prstGeom prst="rect">
            <a:avLst/>
          </a:prstGeom>
        </p:spPr>
      </p:pic>
      <p:pic>
        <p:nvPicPr>
          <p:cNvPr id="7" name="Picture 6">
            <a:extLst>
              <a:ext uri="{FF2B5EF4-FFF2-40B4-BE49-F238E27FC236}">
                <a16:creationId xmlns:a16="http://schemas.microsoft.com/office/drawing/2014/main" id="{6DC6C105-AC48-4832-93A0-48934EF2595D}"/>
              </a:ext>
            </a:extLst>
          </p:cNvPr>
          <p:cNvPicPr>
            <a:picLocks noChangeAspect="1"/>
          </p:cNvPicPr>
          <p:nvPr/>
        </p:nvPicPr>
        <p:blipFill rotWithShape="1">
          <a:blip r:embed="rId4"/>
          <a:srcRect l="29999" t="26296" r="29999" b="14445"/>
          <a:stretch/>
        </p:blipFill>
        <p:spPr>
          <a:xfrm>
            <a:off x="4419600" y="2971800"/>
            <a:ext cx="3657600" cy="3048000"/>
          </a:xfrm>
          <a:prstGeom prst="rect">
            <a:avLst/>
          </a:prstGeom>
        </p:spPr>
      </p:pic>
      <p:grpSp>
        <p:nvGrpSpPr>
          <p:cNvPr id="11" name="Group 10">
            <a:extLst>
              <a:ext uri="{FF2B5EF4-FFF2-40B4-BE49-F238E27FC236}">
                <a16:creationId xmlns:a16="http://schemas.microsoft.com/office/drawing/2014/main" id="{AEEFE92D-62E5-564E-9DC4-AAF4953EEFE1}"/>
              </a:ext>
            </a:extLst>
          </p:cNvPr>
          <p:cNvGrpSpPr/>
          <p:nvPr/>
        </p:nvGrpSpPr>
        <p:grpSpPr>
          <a:xfrm>
            <a:off x="4665278" y="4087964"/>
            <a:ext cx="719280" cy="33840"/>
            <a:chOff x="4665278" y="4087964"/>
            <a:chExt cx="719280" cy="3384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1A177B1-46DA-314E-92FC-EB5D3462514E}"/>
                    </a:ext>
                  </a:extLst>
                </p14:cNvPr>
                <p14:cNvContentPartPr/>
                <p14:nvPr/>
              </p14:nvContentPartPr>
              <p14:xfrm>
                <a:off x="4665278" y="4108124"/>
                <a:ext cx="81360" cy="7200"/>
              </p14:xfrm>
            </p:contentPart>
          </mc:Choice>
          <mc:Fallback xmlns="">
            <p:pic>
              <p:nvPicPr>
                <p:cNvPr id="8" name="Ink 7">
                  <a:extLst>
                    <a:ext uri="{FF2B5EF4-FFF2-40B4-BE49-F238E27FC236}">
                      <a16:creationId xmlns:a16="http://schemas.microsoft.com/office/drawing/2014/main" id="{41A177B1-46DA-314E-92FC-EB5D3462514E}"/>
                    </a:ext>
                  </a:extLst>
                </p:cNvPr>
                <p:cNvPicPr/>
                <p:nvPr/>
              </p:nvPicPr>
              <p:blipFill>
                <a:blip r:embed="rId6"/>
                <a:stretch>
                  <a:fillRect/>
                </a:stretch>
              </p:blipFill>
              <p:spPr>
                <a:xfrm>
                  <a:off x="4650158" y="4093004"/>
                  <a:ext cx="111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2C07482-A793-E041-B827-F5DD5D18583D}"/>
                    </a:ext>
                  </a:extLst>
                </p14:cNvPr>
                <p14:cNvContentPartPr/>
                <p14:nvPr/>
              </p14:nvContentPartPr>
              <p14:xfrm>
                <a:off x="4756358" y="4118204"/>
                <a:ext cx="125280" cy="3600"/>
              </p14:xfrm>
            </p:contentPart>
          </mc:Choice>
          <mc:Fallback xmlns="">
            <p:pic>
              <p:nvPicPr>
                <p:cNvPr id="9" name="Ink 8">
                  <a:extLst>
                    <a:ext uri="{FF2B5EF4-FFF2-40B4-BE49-F238E27FC236}">
                      <a16:creationId xmlns:a16="http://schemas.microsoft.com/office/drawing/2014/main" id="{02C07482-A793-E041-B827-F5DD5D18583D}"/>
                    </a:ext>
                  </a:extLst>
                </p:cNvPr>
                <p:cNvPicPr/>
                <p:nvPr/>
              </p:nvPicPr>
              <p:blipFill>
                <a:blip r:embed="rId8"/>
                <a:stretch>
                  <a:fillRect/>
                </a:stretch>
              </p:blipFill>
              <p:spPr>
                <a:xfrm>
                  <a:off x="4741238" y="4103084"/>
                  <a:ext cx="155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3BFED0A-B6A6-4C42-BB13-B45F2BFC2EEC}"/>
                    </a:ext>
                  </a:extLst>
                </p14:cNvPr>
                <p14:cNvContentPartPr/>
                <p14:nvPr/>
              </p14:nvContentPartPr>
              <p14:xfrm>
                <a:off x="4935278" y="4087964"/>
                <a:ext cx="449280" cy="27360"/>
              </p14:xfrm>
            </p:contentPart>
          </mc:Choice>
          <mc:Fallback xmlns="">
            <p:pic>
              <p:nvPicPr>
                <p:cNvPr id="10" name="Ink 9">
                  <a:extLst>
                    <a:ext uri="{FF2B5EF4-FFF2-40B4-BE49-F238E27FC236}">
                      <a16:creationId xmlns:a16="http://schemas.microsoft.com/office/drawing/2014/main" id="{E3BFED0A-B6A6-4C42-BB13-B45F2BFC2EEC}"/>
                    </a:ext>
                  </a:extLst>
                </p:cNvPr>
                <p:cNvPicPr/>
                <p:nvPr/>
              </p:nvPicPr>
              <p:blipFill>
                <a:blip r:embed="rId10"/>
                <a:stretch>
                  <a:fillRect/>
                </a:stretch>
              </p:blipFill>
              <p:spPr>
                <a:xfrm>
                  <a:off x="4920158" y="4072844"/>
                  <a:ext cx="47988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054750E-EE1D-6F4D-9C56-DB001825F1F1}"/>
                  </a:ext>
                </a:extLst>
              </p14:cNvPr>
              <p14:cNvContentPartPr/>
              <p14:nvPr/>
            </p14:nvContentPartPr>
            <p14:xfrm>
              <a:off x="916498" y="1873457"/>
              <a:ext cx="180720" cy="360"/>
            </p14:xfrm>
          </p:contentPart>
        </mc:Choice>
        <mc:Fallback xmlns="">
          <p:pic>
            <p:nvPicPr>
              <p:cNvPr id="13" name="Ink 12">
                <a:extLst>
                  <a:ext uri="{FF2B5EF4-FFF2-40B4-BE49-F238E27FC236}">
                    <a16:creationId xmlns:a16="http://schemas.microsoft.com/office/drawing/2014/main" id="{1054750E-EE1D-6F4D-9C56-DB001825F1F1}"/>
                  </a:ext>
                </a:extLst>
              </p:cNvPr>
              <p:cNvPicPr/>
              <p:nvPr/>
            </p:nvPicPr>
            <p:blipFill>
              <a:blip r:embed="rId14"/>
              <a:stretch>
                <a:fillRect/>
              </a:stretch>
            </p:blipFill>
            <p:spPr>
              <a:xfrm>
                <a:off x="896338" y="1852937"/>
                <a:ext cx="221400" cy="41040"/>
              </a:xfrm>
              <a:prstGeom prst="rect">
                <a:avLst/>
              </a:prstGeom>
            </p:spPr>
          </p:pic>
        </mc:Fallback>
      </mc:AlternateContent>
      <p:sp>
        <p:nvSpPr>
          <p:cNvPr id="2" name="Rectangle 1"/>
          <p:cNvSpPr/>
          <p:nvPr/>
        </p:nvSpPr>
        <p:spPr>
          <a:xfrm>
            <a:off x="5486400" y="4343400"/>
            <a:ext cx="762000" cy="76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1652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4C17178-F006-47AF-9889-9632B4C32236}"/>
              </a:ext>
            </a:extLst>
          </p:cNvPr>
          <p:cNvSpPr>
            <a:spLocks noGrp="1" noChangeArrowheads="1"/>
          </p:cNvSpPr>
          <p:nvPr>
            <p:ph type="title"/>
          </p:nvPr>
        </p:nvSpPr>
        <p:spPr/>
        <p:txBody>
          <a:bodyPr/>
          <a:lstStyle/>
          <a:p>
            <a:pPr eaLnBrk="1" hangingPunct="1">
              <a:defRPr/>
            </a:pPr>
            <a:r>
              <a:rPr lang="en-US" dirty="0"/>
              <a:t>Key Terminologies</a:t>
            </a:r>
          </a:p>
        </p:txBody>
      </p:sp>
      <p:sp>
        <p:nvSpPr>
          <p:cNvPr id="10243" name="Rectangle 3">
            <a:extLst>
              <a:ext uri="{FF2B5EF4-FFF2-40B4-BE49-F238E27FC236}">
                <a16:creationId xmlns:a16="http://schemas.microsoft.com/office/drawing/2014/main" id="{88A91403-6C2D-443E-9623-A5818D0CE646}"/>
              </a:ext>
            </a:extLst>
          </p:cNvPr>
          <p:cNvSpPr>
            <a:spLocks noGrp="1" noChangeArrowheads="1"/>
          </p:cNvSpPr>
          <p:nvPr>
            <p:ph idx="1"/>
          </p:nvPr>
        </p:nvSpPr>
        <p:spPr/>
        <p:txBody>
          <a:bodyPr/>
          <a:lstStyle/>
          <a:p>
            <a:pPr eaLnBrk="1" hangingPunct="1">
              <a:defRPr/>
            </a:pPr>
            <a:r>
              <a:rPr lang="en-US" sz="2000" b="1" dirty="0"/>
              <a:t>Activity : </a:t>
            </a:r>
            <a:r>
              <a:rPr lang="en-US" sz="2000" dirty="0"/>
              <a:t>All projects may be viewed as composed of activities. It is the smallest unit of work consuming both time&amp; resources that project manager should schedule &amp; control.</a:t>
            </a:r>
          </a:p>
          <a:p>
            <a:pPr eaLnBrk="1" hangingPunct="1">
              <a:defRPr/>
            </a:pPr>
            <a:endParaRPr lang="en-US" sz="2000" b="1" dirty="0"/>
          </a:p>
          <a:p>
            <a:pPr eaLnBrk="1" hangingPunct="1">
              <a:defRPr/>
            </a:pPr>
            <a:r>
              <a:rPr lang="en-US" sz="2000" b="1" dirty="0"/>
              <a:t>An activity is represented by an arrow in network diagram</a:t>
            </a:r>
          </a:p>
          <a:p>
            <a:pPr eaLnBrk="1" hangingPunct="1">
              <a:defRPr/>
            </a:pPr>
            <a:endParaRPr lang="en-US" sz="2000" b="1" dirty="0"/>
          </a:p>
          <a:p>
            <a:pPr eaLnBrk="1" hangingPunct="1">
              <a:defRPr/>
            </a:pPr>
            <a:endParaRPr lang="en-US" sz="2000" b="1" dirty="0"/>
          </a:p>
        </p:txBody>
      </p:sp>
      <p:sp>
        <p:nvSpPr>
          <p:cNvPr id="8196" name="Line 4">
            <a:extLst>
              <a:ext uri="{FF2B5EF4-FFF2-40B4-BE49-F238E27FC236}">
                <a16:creationId xmlns:a16="http://schemas.microsoft.com/office/drawing/2014/main" id="{9FE9E862-30B2-427C-98D7-FAD5B79E9D6D}"/>
              </a:ext>
            </a:extLst>
          </p:cNvPr>
          <p:cNvSpPr>
            <a:spLocks noChangeShapeType="1"/>
          </p:cNvSpPr>
          <p:nvPr/>
        </p:nvSpPr>
        <p:spPr bwMode="auto">
          <a:xfrm>
            <a:off x="2476500" y="5181600"/>
            <a:ext cx="4191000" cy="0"/>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50DCAE6-103D-4C5A-8A29-0084D725EB78}"/>
              </a:ext>
            </a:extLst>
          </p:cNvPr>
          <p:cNvSpPr>
            <a:spLocks noGrp="1" noChangeArrowheads="1"/>
          </p:cNvSpPr>
          <p:nvPr>
            <p:ph type="title"/>
          </p:nvPr>
        </p:nvSpPr>
        <p:spPr/>
        <p:txBody>
          <a:bodyPr/>
          <a:lstStyle/>
          <a:p>
            <a:pPr eaLnBrk="1" hangingPunct="1">
              <a:defRPr/>
            </a:pPr>
            <a:r>
              <a:rPr lang="en-US" dirty="0"/>
              <a:t>Event </a:t>
            </a:r>
          </a:p>
        </p:txBody>
      </p:sp>
      <p:sp>
        <p:nvSpPr>
          <p:cNvPr id="12291" name="Rectangle 3">
            <a:extLst>
              <a:ext uri="{FF2B5EF4-FFF2-40B4-BE49-F238E27FC236}">
                <a16:creationId xmlns:a16="http://schemas.microsoft.com/office/drawing/2014/main" id="{D186FC22-4FF2-4EEF-A904-9B5A0E35CE23}"/>
              </a:ext>
            </a:extLst>
          </p:cNvPr>
          <p:cNvSpPr>
            <a:spLocks noGrp="1" noChangeArrowheads="1"/>
          </p:cNvSpPr>
          <p:nvPr>
            <p:ph idx="1"/>
          </p:nvPr>
        </p:nvSpPr>
        <p:spPr/>
        <p:txBody>
          <a:bodyPr/>
          <a:lstStyle/>
          <a:p>
            <a:pPr eaLnBrk="1" hangingPunct="1">
              <a:defRPr/>
            </a:pPr>
            <a:r>
              <a:rPr lang="en-US" sz="2000" dirty="0"/>
              <a:t>The beginning &amp; end of an activities are called as events .</a:t>
            </a:r>
          </a:p>
          <a:p>
            <a:pPr eaLnBrk="1" hangingPunct="1">
              <a:defRPr/>
            </a:pPr>
            <a:r>
              <a:rPr lang="en-US" sz="2000" dirty="0"/>
              <a:t>Events are represented by numbered circles called nodes.</a:t>
            </a:r>
          </a:p>
          <a:p>
            <a:pPr eaLnBrk="1" hangingPunct="1">
              <a:defRPr/>
            </a:pPr>
            <a:endParaRPr lang="en-US" sz="2000" dirty="0"/>
          </a:p>
          <a:p>
            <a:pPr eaLnBrk="1" hangingPunct="1">
              <a:defRPr/>
            </a:pPr>
            <a:endParaRPr lang="en-US" sz="2000" dirty="0"/>
          </a:p>
        </p:txBody>
      </p:sp>
      <p:sp>
        <p:nvSpPr>
          <p:cNvPr id="10244" name="Oval 4">
            <a:extLst>
              <a:ext uri="{FF2B5EF4-FFF2-40B4-BE49-F238E27FC236}">
                <a16:creationId xmlns:a16="http://schemas.microsoft.com/office/drawing/2014/main" id="{67C56547-F54B-4237-A2A6-386F00CE9537}"/>
              </a:ext>
            </a:extLst>
          </p:cNvPr>
          <p:cNvSpPr>
            <a:spLocks noChangeArrowheads="1"/>
          </p:cNvSpPr>
          <p:nvPr/>
        </p:nvSpPr>
        <p:spPr bwMode="auto">
          <a:xfrm>
            <a:off x="1469571" y="3615269"/>
            <a:ext cx="5334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i</a:t>
            </a:r>
          </a:p>
        </p:txBody>
      </p:sp>
      <p:sp>
        <p:nvSpPr>
          <p:cNvPr id="10245" name="Line 5">
            <a:extLst>
              <a:ext uri="{FF2B5EF4-FFF2-40B4-BE49-F238E27FC236}">
                <a16:creationId xmlns:a16="http://schemas.microsoft.com/office/drawing/2014/main" id="{3679C914-9C76-47B0-968F-EA6CDDEFF4AE}"/>
              </a:ext>
            </a:extLst>
          </p:cNvPr>
          <p:cNvSpPr>
            <a:spLocks noChangeShapeType="1"/>
          </p:cNvSpPr>
          <p:nvPr/>
        </p:nvSpPr>
        <p:spPr bwMode="auto">
          <a:xfrm>
            <a:off x="2002970" y="3843869"/>
            <a:ext cx="348342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246" name="Oval 6">
            <a:extLst>
              <a:ext uri="{FF2B5EF4-FFF2-40B4-BE49-F238E27FC236}">
                <a16:creationId xmlns:a16="http://schemas.microsoft.com/office/drawing/2014/main" id="{589CB0DE-7AA2-4485-A66A-E49D6E5191A6}"/>
              </a:ext>
            </a:extLst>
          </p:cNvPr>
          <p:cNvSpPr>
            <a:spLocks noChangeArrowheads="1"/>
          </p:cNvSpPr>
          <p:nvPr/>
        </p:nvSpPr>
        <p:spPr bwMode="auto">
          <a:xfrm>
            <a:off x="5486400" y="3626155"/>
            <a:ext cx="5334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t>j</a:t>
            </a:r>
          </a:p>
        </p:txBody>
      </p:sp>
      <p:sp>
        <p:nvSpPr>
          <p:cNvPr id="10247" name="Text Box 7">
            <a:extLst>
              <a:ext uri="{FF2B5EF4-FFF2-40B4-BE49-F238E27FC236}">
                <a16:creationId xmlns:a16="http://schemas.microsoft.com/office/drawing/2014/main" id="{59E7EB2F-EE5A-46BF-A76F-681471C645B3}"/>
              </a:ext>
            </a:extLst>
          </p:cNvPr>
          <p:cNvSpPr txBox="1">
            <a:spLocks noChangeArrowheads="1"/>
          </p:cNvSpPr>
          <p:nvPr/>
        </p:nvSpPr>
        <p:spPr bwMode="auto">
          <a:xfrm>
            <a:off x="1447800" y="4114800"/>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dirty="0"/>
              <a:t>Event start</a:t>
            </a:r>
          </a:p>
        </p:txBody>
      </p:sp>
      <p:sp>
        <p:nvSpPr>
          <p:cNvPr id="10248" name="Text Box 8">
            <a:extLst>
              <a:ext uri="{FF2B5EF4-FFF2-40B4-BE49-F238E27FC236}">
                <a16:creationId xmlns:a16="http://schemas.microsoft.com/office/drawing/2014/main" id="{8CED409C-A555-44AD-9CD5-44621ADF6E01}"/>
              </a:ext>
            </a:extLst>
          </p:cNvPr>
          <p:cNvSpPr txBox="1">
            <a:spLocks noChangeArrowheads="1"/>
          </p:cNvSpPr>
          <p:nvPr/>
        </p:nvSpPr>
        <p:spPr bwMode="auto">
          <a:xfrm>
            <a:off x="5334000" y="411480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a:t>Event finish</a:t>
            </a:r>
          </a:p>
        </p:txBody>
      </p:sp>
      <p:sp>
        <p:nvSpPr>
          <p:cNvPr id="2" name="Text Box 7">
            <a:extLst>
              <a:ext uri="{FF2B5EF4-FFF2-40B4-BE49-F238E27FC236}">
                <a16:creationId xmlns:a16="http://schemas.microsoft.com/office/drawing/2014/main" id="{971BD190-1E68-4070-9EFA-77E48017B2CC}"/>
              </a:ext>
            </a:extLst>
          </p:cNvPr>
          <p:cNvSpPr txBox="1">
            <a:spLocks noChangeArrowheads="1"/>
          </p:cNvSpPr>
          <p:nvPr/>
        </p:nvSpPr>
        <p:spPr bwMode="auto">
          <a:xfrm>
            <a:off x="2986918" y="3430603"/>
            <a:ext cx="2002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b="1" dirty="0"/>
              <a:t>Activity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a:extLst>
              <a:ext uri="{FF2B5EF4-FFF2-40B4-BE49-F238E27FC236}">
                <a16:creationId xmlns:a16="http://schemas.microsoft.com/office/drawing/2014/main" id="{AA7728B2-D63C-4071-A41D-8FD59C18BFD7}"/>
              </a:ext>
            </a:extLst>
          </p:cNvPr>
          <p:cNvSpPr>
            <a:spLocks noGrp="1" noChangeArrowheads="1"/>
          </p:cNvSpPr>
          <p:nvPr>
            <p:ph type="title" idx="4294967295"/>
          </p:nvPr>
        </p:nvSpPr>
        <p:spPr>
          <a:xfrm>
            <a:off x="0" y="277813"/>
            <a:ext cx="8229600" cy="1139825"/>
          </a:xfrm>
        </p:spPr>
        <p:txBody>
          <a:bodyPr/>
          <a:lstStyle/>
          <a:p>
            <a:pPr eaLnBrk="1" hangingPunct="1">
              <a:defRPr/>
            </a:pPr>
            <a:r>
              <a:rPr lang="en-US"/>
              <a:t>Types of Events</a:t>
            </a:r>
          </a:p>
        </p:txBody>
      </p:sp>
      <p:sp>
        <p:nvSpPr>
          <p:cNvPr id="16389" name="Rectangle 5">
            <a:extLst>
              <a:ext uri="{FF2B5EF4-FFF2-40B4-BE49-F238E27FC236}">
                <a16:creationId xmlns:a16="http://schemas.microsoft.com/office/drawing/2014/main" id="{036B24D0-F494-4135-9A0A-8CAEB6B43BF4}"/>
              </a:ext>
            </a:extLst>
          </p:cNvPr>
          <p:cNvSpPr>
            <a:spLocks noGrp="1" noChangeArrowheads="1"/>
          </p:cNvSpPr>
          <p:nvPr>
            <p:ph type="body" sz="half" idx="4294967295"/>
          </p:nvPr>
        </p:nvSpPr>
        <p:spPr>
          <a:xfrm>
            <a:off x="762002" y="1493838"/>
            <a:ext cx="1981198" cy="4525963"/>
          </a:xfrm>
        </p:spPr>
        <p:txBody>
          <a:bodyPr>
            <a:normAutofit/>
          </a:bodyPr>
          <a:lstStyle/>
          <a:p>
            <a:pPr eaLnBrk="1" hangingPunct="1">
              <a:defRPr/>
            </a:pPr>
            <a:r>
              <a:rPr lang="en-US" sz="2000" b="1" dirty="0"/>
              <a:t>Merge event</a:t>
            </a:r>
          </a:p>
          <a:p>
            <a:pPr eaLnBrk="1" hangingPunct="1">
              <a:defRPr/>
            </a:pPr>
            <a:endParaRPr lang="en-US" sz="2000" b="1" dirty="0"/>
          </a:p>
          <a:p>
            <a:pPr eaLnBrk="1" hangingPunct="1">
              <a:defRPr/>
            </a:pPr>
            <a:endParaRPr lang="en-US" sz="2000" b="1" dirty="0"/>
          </a:p>
          <a:p>
            <a:pPr eaLnBrk="1" hangingPunct="1">
              <a:defRPr/>
            </a:pPr>
            <a:r>
              <a:rPr lang="en-US" sz="2000" b="1" dirty="0"/>
              <a:t>Burst event </a:t>
            </a:r>
          </a:p>
          <a:p>
            <a:pPr eaLnBrk="1" hangingPunct="1">
              <a:buFont typeface="Wingdings" panose="05000000000000000000" pitchFamily="2" charset="2"/>
              <a:buNone/>
              <a:defRPr/>
            </a:pPr>
            <a:endParaRPr lang="en-US" sz="2000" b="1" dirty="0"/>
          </a:p>
          <a:p>
            <a:pPr eaLnBrk="1" hangingPunct="1">
              <a:defRPr/>
            </a:pPr>
            <a:endParaRPr lang="en-US" sz="2000" b="1" dirty="0"/>
          </a:p>
          <a:p>
            <a:pPr eaLnBrk="1" hangingPunct="1">
              <a:defRPr/>
            </a:pPr>
            <a:endParaRPr lang="en-US" sz="2000" b="1" dirty="0"/>
          </a:p>
          <a:p>
            <a:pPr eaLnBrk="1" hangingPunct="1">
              <a:defRPr/>
            </a:pPr>
            <a:r>
              <a:rPr lang="en-US" sz="2000" b="1" dirty="0"/>
              <a:t>Merge &amp; Burst Event</a:t>
            </a:r>
          </a:p>
        </p:txBody>
      </p:sp>
      <p:sp>
        <p:nvSpPr>
          <p:cNvPr id="11268" name="Line 8">
            <a:extLst>
              <a:ext uri="{FF2B5EF4-FFF2-40B4-BE49-F238E27FC236}">
                <a16:creationId xmlns:a16="http://schemas.microsoft.com/office/drawing/2014/main" id="{9E23D10B-6BAF-480F-A196-49B6AB02CCCA}"/>
              </a:ext>
            </a:extLst>
          </p:cNvPr>
          <p:cNvSpPr>
            <a:spLocks noChangeShapeType="1"/>
          </p:cNvSpPr>
          <p:nvPr/>
        </p:nvSpPr>
        <p:spPr bwMode="auto">
          <a:xfrm>
            <a:off x="2971800" y="1170992"/>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9" name="Line 9">
            <a:extLst>
              <a:ext uri="{FF2B5EF4-FFF2-40B4-BE49-F238E27FC236}">
                <a16:creationId xmlns:a16="http://schemas.microsoft.com/office/drawing/2014/main" id="{9973F054-DE26-4AEF-BCC6-2C25D7294B77}"/>
              </a:ext>
            </a:extLst>
          </p:cNvPr>
          <p:cNvSpPr>
            <a:spLocks noChangeShapeType="1"/>
          </p:cNvSpPr>
          <p:nvPr/>
        </p:nvSpPr>
        <p:spPr bwMode="auto">
          <a:xfrm>
            <a:off x="3276600" y="1143000"/>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0" name="Line 10">
            <a:extLst>
              <a:ext uri="{FF2B5EF4-FFF2-40B4-BE49-F238E27FC236}">
                <a16:creationId xmlns:a16="http://schemas.microsoft.com/office/drawing/2014/main" id="{3C864CE8-C565-419B-8E8F-A39F0968C3E2}"/>
              </a:ext>
            </a:extLst>
          </p:cNvPr>
          <p:cNvSpPr>
            <a:spLocks noChangeShapeType="1"/>
          </p:cNvSpPr>
          <p:nvPr/>
        </p:nvSpPr>
        <p:spPr bwMode="auto">
          <a:xfrm flipV="1">
            <a:off x="3200399" y="1761931"/>
            <a:ext cx="1066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1" name="Oval 11">
            <a:extLst>
              <a:ext uri="{FF2B5EF4-FFF2-40B4-BE49-F238E27FC236}">
                <a16:creationId xmlns:a16="http://schemas.microsoft.com/office/drawing/2014/main" id="{32B9FDD9-8AF5-4FC8-B896-3F0A86846E01}"/>
              </a:ext>
            </a:extLst>
          </p:cNvPr>
          <p:cNvSpPr>
            <a:spLocks noChangeArrowheads="1"/>
          </p:cNvSpPr>
          <p:nvPr/>
        </p:nvSpPr>
        <p:spPr bwMode="auto">
          <a:xfrm>
            <a:off x="4267199" y="1482013"/>
            <a:ext cx="609600" cy="5334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11272" name="Oval 12">
            <a:extLst>
              <a:ext uri="{FF2B5EF4-FFF2-40B4-BE49-F238E27FC236}">
                <a16:creationId xmlns:a16="http://schemas.microsoft.com/office/drawing/2014/main" id="{6FFACF4F-B148-4843-A14C-AF9D5EABB866}"/>
              </a:ext>
            </a:extLst>
          </p:cNvPr>
          <p:cNvSpPr>
            <a:spLocks noChangeArrowheads="1"/>
          </p:cNvSpPr>
          <p:nvPr/>
        </p:nvSpPr>
        <p:spPr bwMode="auto">
          <a:xfrm>
            <a:off x="3162300" y="2951584"/>
            <a:ext cx="609600" cy="6858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11273" name="Line 13">
            <a:extLst>
              <a:ext uri="{FF2B5EF4-FFF2-40B4-BE49-F238E27FC236}">
                <a16:creationId xmlns:a16="http://schemas.microsoft.com/office/drawing/2014/main" id="{263BBCE5-5613-4CD3-95DD-793285136626}"/>
              </a:ext>
            </a:extLst>
          </p:cNvPr>
          <p:cNvSpPr>
            <a:spLocks noChangeShapeType="1"/>
          </p:cNvSpPr>
          <p:nvPr/>
        </p:nvSpPr>
        <p:spPr bwMode="auto">
          <a:xfrm flipV="1">
            <a:off x="3771900" y="2852058"/>
            <a:ext cx="1295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4" name="Line 14">
            <a:extLst>
              <a:ext uri="{FF2B5EF4-FFF2-40B4-BE49-F238E27FC236}">
                <a16:creationId xmlns:a16="http://schemas.microsoft.com/office/drawing/2014/main" id="{14F84992-8433-4B1C-92CF-A3320325925D}"/>
              </a:ext>
            </a:extLst>
          </p:cNvPr>
          <p:cNvSpPr>
            <a:spLocks noChangeShapeType="1"/>
          </p:cNvSpPr>
          <p:nvPr/>
        </p:nvSpPr>
        <p:spPr bwMode="auto">
          <a:xfrm>
            <a:off x="3734578" y="3422780"/>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5" name="Line 15">
            <a:extLst>
              <a:ext uri="{FF2B5EF4-FFF2-40B4-BE49-F238E27FC236}">
                <a16:creationId xmlns:a16="http://schemas.microsoft.com/office/drawing/2014/main" id="{3C76BF4D-2871-4E2D-8259-32D96F9E6824}"/>
              </a:ext>
            </a:extLst>
          </p:cNvPr>
          <p:cNvSpPr>
            <a:spLocks noChangeShapeType="1"/>
          </p:cNvSpPr>
          <p:nvPr/>
        </p:nvSpPr>
        <p:spPr bwMode="auto">
          <a:xfrm>
            <a:off x="3141306" y="4313075"/>
            <a:ext cx="1295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6" name="Line 16">
            <a:extLst>
              <a:ext uri="{FF2B5EF4-FFF2-40B4-BE49-F238E27FC236}">
                <a16:creationId xmlns:a16="http://schemas.microsoft.com/office/drawing/2014/main" id="{B05919D2-B88F-440A-8CBB-8CF03B0512BE}"/>
              </a:ext>
            </a:extLst>
          </p:cNvPr>
          <p:cNvSpPr>
            <a:spLocks noChangeShapeType="1"/>
          </p:cNvSpPr>
          <p:nvPr/>
        </p:nvSpPr>
        <p:spPr bwMode="auto">
          <a:xfrm flipV="1">
            <a:off x="3142861" y="5029200"/>
            <a:ext cx="1295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7" name="Oval 17">
            <a:extLst>
              <a:ext uri="{FF2B5EF4-FFF2-40B4-BE49-F238E27FC236}">
                <a16:creationId xmlns:a16="http://schemas.microsoft.com/office/drawing/2014/main" id="{66AA5AD2-2B53-4FBE-9CCE-433ECD915E27}"/>
              </a:ext>
            </a:extLst>
          </p:cNvPr>
          <p:cNvSpPr>
            <a:spLocks noChangeArrowheads="1"/>
          </p:cNvSpPr>
          <p:nvPr/>
        </p:nvSpPr>
        <p:spPr bwMode="auto">
          <a:xfrm>
            <a:off x="4419600" y="4724400"/>
            <a:ext cx="7620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11278" name="Line 18">
            <a:extLst>
              <a:ext uri="{FF2B5EF4-FFF2-40B4-BE49-F238E27FC236}">
                <a16:creationId xmlns:a16="http://schemas.microsoft.com/office/drawing/2014/main" id="{C367FF68-0AA4-48EB-9B35-304C8D08D1D0}"/>
              </a:ext>
            </a:extLst>
          </p:cNvPr>
          <p:cNvSpPr>
            <a:spLocks noChangeShapeType="1"/>
          </p:cNvSpPr>
          <p:nvPr/>
        </p:nvSpPr>
        <p:spPr bwMode="auto">
          <a:xfrm flipV="1">
            <a:off x="5181600" y="4381500"/>
            <a:ext cx="9906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279" name="Line 19">
            <a:extLst>
              <a:ext uri="{FF2B5EF4-FFF2-40B4-BE49-F238E27FC236}">
                <a16:creationId xmlns:a16="http://schemas.microsoft.com/office/drawing/2014/main" id="{FB7763D3-9F4A-4963-8C15-9D9C79D16696}"/>
              </a:ext>
            </a:extLst>
          </p:cNvPr>
          <p:cNvSpPr>
            <a:spLocks noChangeShapeType="1"/>
          </p:cNvSpPr>
          <p:nvPr/>
        </p:nvSpPr>
        <p:spPr bwMode="auto">
          <a:xfrm>
            <a:off x="5170714" y="5029200"/>
            <a:ext cx="1077686"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0763A46-3467-4DBA-B87D-16173068276B}"/>
              </a:ext>
            </a:extLst>
          </p:cNvPr>
          <p:cNvSpPr>
            <a:spLocks noGrp="1" noChangeArrowheads="1"/>
          </p:cNvSpPr>
          <p:nvPr>
            <p:ph type="title"/>
          </p:nvPr>
        </p:nvSpPr>
        <p:spPr/>
        <p:txBody>
          <a:bodyPr/>
          <a:lstStyle/>
          <a:p>
            <a:pPr eaLnBrk="1" hangingPunct="1">
              <a:defRPr/>
            </a:pPr>
            <a:r>
              <a:rPr lang="en-US"/>
              <a:t>Classification of activities </a:t>
            </a:r>
          </a:p>
        </p:txBody>
      </p:sp>
      <p:sp>
        <p:nvSpPr>
          <p:cNvPr id="11267" name="Rectangle 3">
            <a:extLst>
              <a:ext uri="{FF2B5EF4-FFF2-40B4-BE49-F238E27FC236}">
                <a16:creationId xmlns:a16="http://schemas.microsoft.com/office/drawing/2014/main" id="{7C2B65F1-6502-4A7A-A4DA-16475E7878B6}"/>
              </a:ext>
            </a:extLst>
          </p:cNvPr>
          <p:cNvSpPr>
            <a:spLocks noGrp="1" noChangeArrowheads="1"/>
          </p:cNvSpPr>
          <p:nvPr>
            <p:ph idx="1"/>
          </p:nvPr>
        </p:nvSpPr>
        <p:spPr/>
        <p:txBody>
          <a:bodyPr>
            <a:normAutofit fontScale="92500" lnSpcReduction="10000"/>
          </a:bodyPr>
          <a:lstStyle/>
          <a:p>
            <a:pPr algn="just" eaLnBrk="1" hangingPunct="1">
              <a:lnSpc>
                <a:spcPct val="90000"/>
              </a:lnSpc>
              <a:defRPr/>
            </a:pPr>
            <a:r>
              <a:rPr lang="en-US" sz="2000" b="1" dirty="0">
                <a:solidFill>
                  <a:schemeClr val="tx1"/>
                </a:solidFill>
              </a:rPr>
              <a:t>Predecessor activity</a:t>
            </a:r>
            <a:r>
              <a:rPr lang="en-US" sz="2000" dirty="0"/>
              <a:t>: Activities that must be completed immediately prior to the start of another activity are called predecessor activities.</a:t>
            </a:r>
          </a:p>
          <a:p>
            <a:pPr algn="just" eaLnBrk="1" hangingPunct="1">
              <a:lnSpc>
                <a:spcPct val="90000"/>
              </a:lnSpc>
              <a:defRPr/>
            </a:pPr>
            <a:r>
              <a:rPr lang="en-US" sz="2000" b="1" dirty="0">
                <a:solidFill>
                  <a:schemeClr val="tx1"/>
                </a:solidFill>
              </a:rPr>
              <a:t>Successor activity</a:t>
            </a:r>
            <a:r>
              <a:rPr lang="en-US" sz="2000" dirty="0">
                <a:solidFill>
                  <a:schemeClr val="tx1"/>
                </a:solidFill>
              </a:rPr>
              <a:t> </a:t>
            </a:r>
            <a:r>
              <a:rPr lang="en-US" sz="2000" dirty="0"/>
              <a:t>: activities that cannot be started until one or more of other activities are completed but immediately succeed them are called successor activities.</a:t>
            </a:r>
          </a:p>
          <a:p>
            <a:pPr algn="just" eaLnBrk="1" hangingPunct="1">
              <a:lnSpc>
                <a:spcPct val="90000"/>
              </a:lnSpc>
              <a:defRPr/>
            </a:pPr>
            <a:r>
              <a:rPr lang="en-US" sz="2000" b="1" dirty="0">
                <a:solidFill>
                  <a:schemeClr val="tx1"/>
                </a:solidFill>
              </a:rPr>
              <a:t>Concurrent activities</a:t>
            </a:r>
            <a:r>
              <a:rPr lang="en-US" sz="2000" dirty="0"/>
              <a:t>: activities that can be accomplished together are known as concurrent activities.</a:t>
            </a:r>
          </a:p>
          <a:p>
            <a:pPr algn="just" eaLnBrk="1" hangingPunct="1">
              <a:lnSpc>
                <a:spcPct val="90000"/>
              </a:lnSpc>
              <a:defRPr/>
            </a:pPr>
            <a:r>
              <a:rPr lang="en-US" sz="2000" b="1" dirty="0">
                <a:solidFill>
                  <a:schemeClr val="tx1"/>
                </a:solidFill>
              </a:rPr>
              <a:t>Dummy activity</a:t>
            </a:r>
            <a:r>
              <a:rPr lang="en-US" sz="2000" dirty="0"/>
              <a:t>: An activity which does not consume any resource but merely depicts the dependence of one activity on other is called dummy activity. It is introduced in a network when two or more parallel activities have the same start and finish nodes.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20E6B80A79E240A05CFB74110C2CC1" ma:contentTypeVersion="3" ma:contentTypeDescription="Create a new document." ma:contentTypeScope="" ma:versionID="2d33e2b3f2d82962eecf0e6039a3132f">
  <xsd:schema xmlns:xsd="http://www.w3.org/2001/XMLSchema" xmlns:xs="http://www.w3.org/2001/XMLSchema" xmlns:p="http://schemas.microsoft.com/office/2006/metadata/properties" xmlns:ns2="c4c2276c-f608-46ba-be43-9ad7284fd5ef" targetNamespace="http://schemas.microsoft.com/office/2006/metadata/properties" ma:root="true" ma:fieldsID="ff49905908407efc39b02fdd4b99ad67" ns2:_="">
    <xsd:import namespace="c4c2276c-f608-46ba-be43-9ad7284fd5e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2276c-f608-46ba-be43-9ad7284fd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7E5A98-C410-4BAD-839B-85018B0816D6}"/>
</file>

<file path=customXml/itemProps2.xml><?xml version="1.0" encoding="utf-8"?>
<ds:datastoreItem xmlns:ds="http://schemas.openxmlformats.org/officeDocument/2006/customXml" ds:itemID="{135C339B-978A-448F-A619-A12695226D6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17DC9A9-AC06-41CD-90F0-764FF1943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1574</TotalTime>
  <Words>1818</Words>
  <Application>Microsoft Office PowerPoint</Application>
  <PresentationFormat>On-screen Show (4:3)</PresentationFormat>
  <Paragraphs>379</Paragraphs>
  <Slides>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Black</vt:lpstr>
      <vt:lpstr>Calibri</vt:lpstr>
      <vt:lpstr>Garamond</vt:lpstr>
      <vt:lpstr>Wingdings</vt:lpstr>
      <vt:lpstr>Organic</vt:lpstr>
      <vt:lpstr>NETWORK ANALYSIS : PERT &amp; CPM</vt:lpstr>
      <vt:lpstr>Introduction </vt:lpstr>
      <vt:lpstr>Objectives of network analysis</vt:lpstr>
      <vt:lpstr>Applications of network analysis</vt:lpstr>
      <vt:lpstr>Methodology Involved in Network Analysis</vt:lpstr>
      <vt:lpstr>Key Terminologies</vt:lpstr>
      <vt:lpstr>Event </vt:lpstr>
      <vt:lpstr>Types of Events</vt:lpstr>
      <vt:lpstr>Classification of activities </vt:lpstr>
      <vt:lpstr>PowerPoint Presentation</vt:lpstr>
      <vt:lpstr>PowerPoint Presentation</vt:lpstr>
      <vt:lpstr>Path &amp; Network </vt:lpstr>
      <vt:lpstr>Errors in network logic </vt:lpstr>
      <vt:lpstr>Guidelines for Network Construction</vt:lpstr>
      <vt:lpstr>Advantages </vt:lpstr>
      <vt:lpstr>Limitations of PERT /CPM</vt:lpstr>
      <vt:lpstr>Difficulties </vt:lpstr>
      <vt:lpstr>PowerPoint Presentation</vt:lpstr>
      <vt:lpstr>PowerPoint Presentation</vt:lpstr>
      <vt:lpstr>PowerPoint Presentation</vt:lpstr>
      <vt:lpstr>Difference between PERT &amp; CPM</vt:lpstr>
      <vt:lpstr>Critical Path Method</vt:lpstr>
      <vt:lpstr>Critical path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vt:lpstr>
      <vt:lpstr>PowerPoint Presentation</vt:lpstr>
      <vt:lpstr>PowerPoint Presentation</vt:lpstr>
      <vt:lpstr>PERT</vt:lpstr>
      <vt:lpstr>ESTIMATING ACTIVITY TIMES</vt:lpstr>
      <vt:lpstr>EXPECTED TIME</vt:lpstr>
      <vt:lpstr>STEPS INVOLVED IN PERT</vt:lpstr>
      <vt:lpstr>PowerPoint Presentation</vt:lpstr>
      <vt:lpstr>PowerPoint Presentation</vt:lpstr>
      <vt:lpstr>PowerPoint Presentation</vt:lpstr>
      <vt:lpstr>PowerPoint Presentation</vt:lpstr>
      <vt:lpstr>PowerPoint Presentation</vt:lpstr>
      <vt:lpstr>PowerPoint Presentation</vt:lpstr>
      <vt:lpstr>QUESTION : The table shows activities of project.                  Duration (days)</vt:lpstr>
      <vt:lpstr>PowerPoint Presentation</vt:lpstr>
      <vt:lpstr>Variance of critical path</vt:lpstr>
      <vt:lpstr>PowerPoint Presentation</vt:lpstr>
      <vt:lpstr>QUESTION:  Activity predecessor time estimates (weeks)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Analysis : Pert &amp; CPM</dc:title>
  <dc:creator>Home PC</dc:creator>
  <cp:lastModifiedBy>Trupti Markose</cp:lastModifiedBy>
  <cp:revision>83</cp:revision>
  <dcterms:created xsi:type="dcterms:W3CDTF">2009-12-30T15:11:02Z</dcterms:created>
  <dcterms:modified xsi:type="dcterms:W3CDTF">2022-10-28T09:22:41Z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0x0101001320E6B80A79E240A05CFB74110C2CC1</vt:lpwstr>
  </property>
</Properties>
</file>